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68" r:id="rId4"/>
  </p:sldMasterIdLst>
  <p:sldIdLst>
    <p:sldId id="256" r:id="rId5"/>
    <p:sldId id="267" r:id="rId6"/>
    <p:sldId id="268" r:id="rId7"/>
    <p:sldId id="269" r:id="rId8"/>
    <p:sldId id="270" r:id="rId9"/>
    <p:sldId id="316" r:id="rId10"/>
    <p:sldId id="315" r:id="rId11"/>
    <p:sldId id="271" r:id="rId12"/>
    <p:sldId id="272" r:id="rId13"/>
    <p:sldId id="273" r:id="rId14"/>
    <p:sldId id="274" r:id="rId15"/>
    <p:sldId id="275" r:id="rId16"/>
    <p:sldId id="313" r:id="rId17"/>
    <p:sldId id="318" r:id="rId18"/>
    <p:sldId id="319" r:id="rId19"/>
    <p:sldId id="317" r:id="rId20"/>
    <p:sldId id="277" r:id="rId21"/>
    <p:sldId id="278" r:id="rId22"/>
    <p:sldId id="279" r:id="rId23"/>
    <p:sldId id="281" r:id="rId24"/>
    <p:sldId id="280" r:id="rId25"/>
    <p:sldId id="282" r:id="rId26"/>
    <p:sldId id="284" r:id="rId27"/>
    <p:sldId id="314" r:id="rId28"/>
    <p:sldId id="306" r:id="rId29"/>
    <p:sldId id="308" r:id="rId30"/>
    <p:sldId id="310" r:id="rId31"/>
    <p:sldId id="287" r:id="rId32"/>
    <p:sldId id="289" r:id="rId33"/>
    <p:sldId id="291" r:id="rId34"/>
    <p:sldId id="292" r:id="rId35"/>
    <p:sldId id="293" r:id="rId36"/>
    <p:sldId id="288" r:id="rId37"/>
    <p:sldId id="262" r:id="rId38"/>
    <p:sldId id="263" r:id="rId39"/>
  </p:sldIdLst>
  <p:sldSz cx="10839450" cy="6094413"/>
  <p:notesSz cx="6858000" cy="9144000"/>
  <p:defaultTextStyle>
    <a:defPPr>
      <a:defRPr lang="tr-TR"/>
    </a:defPPr>
    <a:lvl1pPr marL="0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6405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2810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9215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5620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2025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8430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44836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51241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6BD"/>
    <a:srgbClr val="168BCD"/>
    <a:srgbClr val="11BBAF"/>
    <a:srgbClr val="EC8C1D"/>
    <a:srgbClr val="FEC613"/>
    <a:srgbClr val="E83436"/>
    <a:srgbClr val="6B839B"/>
    <a:srgbClr val="0C4E77"/>
    <a:srgbClr val="008DC2"/>
    <a:srgbClr val="FF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959" y="997396"/>
            <a:ext cx="9213533" cy="2121759"/>
          </a:xfrm>
        </p:spPr>
        <p:txBody>
          <a:bodyPr anchor="b"/>
          <a:lstStyle>
            <a:lvl1pPr algn="ctr">
              <a:defRPr sz="53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931" y="3200978"/>
            <a:ext cx="8129588" cy="1471405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14" indent="0" algn="ctr">
              <a:buNone/>
              <a:defRPr sz="1777"/>
            </a:lvl2pPr>
            <a:lvl3pPr marL="812627" indent="0" algn="ctr">
              <a:buNone/>
              <a:defRPr sz="1600"/>
            </a:lvl3pPr>
            <a:lvl4pPr marL="1218941" indent="0" algn="ctr">
              <a:buNone/>
              <a:defRPr sz="1422"/>
            </a:lvl4pPr>
            <a:lvl5pPr marL="1625255" indent="0" algn="ctr">
              <a:buNone/>
              <a:defRPr sz="1422"/>
            </a:lvl5pPr>
            <a:lvl6pPr marL="2031568" indent="0" algn="ctr">
              <a:buNone/>
              <a:defRPr sz="1422"/>
            </a:lvl6pPr>
            <a:lvl7pPr marL="2437882" indent="0" algn="ctr">
              <a:buNone/>
              <a:defRPr sz="1422"/>
            </a:lvl7pPr>
            <a:lvl8pPr marL="2844195" indent="0" algn="ctr">
              <a:buNone/>
              <a:defRPr sz="1422"/>
            </a:lvl8pPr>
            <a:lvl9pPr marL="3250509" indent="0" algn="ctr">
              <a:buNone/>
              <a:defRPr sz="14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0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3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6982" y="324471"/>
            <a:ext cx="2337256" cy="51647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213" y="324471"/>
            <a:ext cx="6876276" cy="5164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959" y="997396"/>
            <a:ext cx="9213533" cy="2121759"/>
          </a:xfrm>
        </p:spPr>
        <p:txBody>
          <a:bodyPr anchor="b"/>
          <a:lstStyle>
            <a:lvl1pPr algn="ctr">
              <a:defRPr sz="53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931" y="3200978"/>
            <a:ext cx="8129588" cy="1471405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14" indent="0" algn="ctr">
              <a:buNone/>
              <a:defRPr sz="1777"/>
            </a:lvl2pPr>
            <a:lvl3pPr marL="812627" indent="0" algn="ctr">
              <a:buNone/>
              <a:defRPr sz="1600"/>
            </a:lvl3pPr>
            <a:lvl4pPr marL="1218941" indent="0" algn="ctr">
              <a:buNone/>
              <a:defRPr sz="1422"/>
            </a:lvl4pPr>
            <a:lvl5pPr marL="1625255" indent="0" algn="ctr">
              <a:buNone/>
              <a:defRPr sz="1422"/>
            </a:lvl5pPr>
            <a:lvl6pPr marL="2031568" indent="0" algn="ctr">
              <a:buNone/>
              <a:defRPr sz="1422"/>
            </a:lvl6pPr>
            <a:lvl7pPr marL="2437882" indent="0" algn="ctr">
              <a:buNone/>
              <a:defRPr sz="1422"/>
            </a:lvl7pPr>
            <a:lvl8pPr marL="2844195" indent="0" algn="ctr">
              <a:buNone/>
              <a:defRPr sz="1422"/>
            </a:lvl8pPr>
            <a:lvl9pPr marL="3250509" indent="0" algn="ctr">
              <a:buNone/>
              <a:defRPr sz="14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9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67" y="1519373"/>
            <a:ext cx="9349026" cy="2535106"/>
          </a:xfrm>
        </p:spPr>
        <p:txBody>
          <a:bodyPr anchor="b"/>
          <a:lstStyle>
            <a:lvl1pPr>
              <a:defRPr sz="53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7" y="4078462"/>
            <a:ext cx="9349026" cy="1333152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1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212" y="1622355"/>
            <a:ext cx="4606766" cy="3866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472" y="1622355"/>
            <a:ext cx="4606766" cy="3866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324473"/>
            <a:ext cx="9349026" cy="1177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625" y="1493978"/>
            <a:ext cx="4585595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625" y="2226153"/>
            <a:ext cx="4585595" cy="327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7472" y="1493978"/>
            <a:ext cx="4608178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7472" y="2226153"/>
            <a:ext cx="4608178" cy="327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8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50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1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406294"/>
            <a:ext cx="3496005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178" y="877484"/>
            <a:ext cx="5487472" cy="4330983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24" y="1828324"/>
            <a:ext cx="3496005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7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406294"/>
            <a:ext cx="3496005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8178" y="877484"/>
            <a:ext cx="5487472" cy="4330983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14" indent="0">
              <a:buNone/>
              <a:defRPr sz="2488"/>
            </a:lvl2pPr>
            <a:lvl3pPr marL="812627" indent="0">
              <a:buNone/>
              <a:defRPr sz="2133"/>
            </a:lvl3pPr>
            <a:lvl4pPr marL="1218941" indent="0">
              <a:buNone/>
              <a:defRPr sz="1777"/>
            </a:lvl4pPr>
            <a:lvl5pPr marL="1625255" indent="0">
              <a:buNone/>
              <a:defRPr sz="1777"/>
            </a:lvl5pPr>
            <a:lvl6pPr marL="2031568" indent="0">
              <a:buNone/>
              <a:defRPr sz="1777"/>
            </a:lvl6pPr>
            <a:lvl7pPr marL="2437882" indent="0">
              <a:buNone/>
              <a:defRPr sz="1777"/>
            </a:lvl7pPr>
            <a:lvl8pPr marL="2844195" indent="0">
              <a:buNone/>
              <a:defRPr sz="1777"/>
            </a:lvl8pPr>
            <a:lvl9pPr marL="3250509" indent="0">
              <a:buNone/>
              <a:defRPr sz="17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24" y="1828324"/>
            <a:ext cx="3496005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25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9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6982" y="324471"/>
            <a:ext cx="2337256" cy="51647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213" y="324471"/>
            <a:ext cx="6876276" cy="5164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08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959" y="997396"/>
            <a:ext cx="9213533" cy="2121759"/>
          </a:xfrm>
        </p:spPr>
        <p:txBody>
          <a:bodyPr anchor="b"/>
          <a:lstStyle>
            <a:lvl1pPr algn="ctr">
              <a:defRPr sz="53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931" y="3200978"/>
            <a:ext cx="8129588" cy="1471405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14" indent="0" algn="ctr">
              <a:buNone/>
              <a:defRPr sz="1777"/>
            </a:lvl2pPr>
            <a:lvl3pPr marL="812627" indent="0" algn="ctr">
              <a:buNone/>
              <a:defRPr sz="1600"/>
            </a:lvl3pPr>
            <a:lvl4pPr marL="1218941" indent="0" algn="ctr">
              <a:buNone/>
              <a:defRPr sz="1422"/>
            </a:lvl4pPr>
            <a:lvl5pPr marL="1625255" indent="0" algn="ctr">
              <a:buNone/>
              <a:defRPr sz="1422"/>
            </a:lvl5pPr>
            <a:lvl6pPr marL="2031568" indent="0" algn="ctr">
              <a:buNone/>
              <a:defRPr sz="1422"/>
            </a:lvl6pPr>
            <a:lvl7pPr marL="2437882" indent="0" algn="ctr">
              <a:buNone/>
              <a:defRPr sz="1422"/>
            </a:lvl7pPr>
            <a:lvl8pPr marL="2844195" indent="0" algn="ctr">
              <a:buNone/>
              <a:defRPr sz="1422"/>
            </a:lvl8pPr>
            <a:lvl9pPr marL="3250509" indent="0" algn="ctr">
              <a:buNone/>
              <a:defRPr sz="14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29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6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67" y="1519373"/>
            <a:ext cx="9349026" cy="2535106"/>
          </a:xfrm>
        </p:spPr>
        <p:txBody>
          <a:bodyPr anchor="b"/>
          <a:lstStyle>
            <a:lvl1pPr>
              <a:defRPr sz="53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7" y="4078462"/>
            <a:ext cx="9349026" cy="1333152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1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84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212" y="1622355"/>
            <a:ext cx="4606766" cy="3866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472" y="1622355"/>
            <a:ext cx="4606766" cy="3866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324473"/>
            <a:ext cx="9349026" cy="1177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625" y="1493978"/>
            <a:ext cx="4585595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625" y="2226153"/>
            <a:ext cx="4585595" cy="327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7472" y="1493978"/>
            <a:ext cx="4608178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7472" y="2226153"/>
            <a:ext cx="4608178" cy="327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07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58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9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67" y="1519373"/>
            <a:ext cx="9349026" cy="2535106"/>
          </a:xfrm>
        </p:spPr>
        <p:txBody>
          <a:bodyPr anchor="b"/>
          <a:lstStyle>
            <a:lvl1pPr>
              <a:defRPr sz="53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7" y="4078462"/>
            <a:ext cx="9349026" cy="1333152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1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71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406294"/>
            <a:ext cx="3496005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178" y="877484"/>
            <a:ext cx="5487472" cy="4330983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24" y="1828324"/>
            <a:ext cx="3496005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8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406294"/>
            <a:ext cx="3496005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8178" y="877484"/>
            <a:ext cx="5487472" cy="4330983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14" indent="0">
              <a:buNone/>
              <a:defRPr sz="2488"/>
            </a:lvl2pPr>
            <a:lvl3pPr marL="812627" indent="0">
              <a:buNone/>
              <a:defRPr sz="2133"/>
            </a:lvl3pPr>
            <a:lvl4pPr marL="1218941" indent="0">
              <a:buNone/>
              <a:defRPr sz="1777"/>
            </a:lvl4pPr>
            <a:lvl5pPr marL="1625255" indent="0">
              <a:buNone/>
              <a:defRPr sz="1777"/>
            </a:lvl5pPr>
            <a:lvl6pPr marL="2031568" indent="0">
              <a:buNone/>
              <a:defRPr sz="1777"/>
            </a:lvl6pPr>
            <a:lvl7pPr marL="2437882" indent="0">
              <a:buNone/>
              <a:defRPr sz="1777"/>
            </a:lvl7pPr>
            <a:lvl8pPr marL="2844195" indent="0">
              <a:buNone/>
              <a:defRPr sz="1777"/>
            </a:lvl8pPr>
            <a:lvl9pPr marL="3250509" indent="0">
              <a:buNone/>
              <a:defRPr sz="17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24" y="1828324"/>
            <a:ext cx="3496005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93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2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6982" y="324471"/>
            <a:ext cx="2337256" cy="51647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213" y="324471"/>
            <a:ext cx="6876276" cy="5164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32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524"/>
            <a:ext cx="10839450" cy="610193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877" y="2136807"/>
            <a:ext cx="6905292" cy="1462999"/>
          </a:xfrm>
        </p:spPr>
        <p:txBody>
          <a:bodyPr anchor="b">
            <a:noAutofit/>
          </a:bodyPr>
          <a:lstStyle>
            <a:lvl1pPr algn="r">
              <a:defRPr sz="4799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877" y="3599803"/>
            <a:ext cx="6905292" cy="97476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0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646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236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93" y="2400146"/>
            <a:ext cx="7642975" cy="1623205"/>
          </a:xfrm>
        </p:spPr>
        <p:txBody>
          <a:bodyPr anchor="b"/>
          <a:lstStyle>
            <a:lvl1pPr algn="l">
              <a:defRPr sz="3555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193" y="4023350"/>
            <a:ext cx="7642975" cy="764601"/>
          </a:xfrm>
        </p:spPr>
        <p:txBody>
          <a:bodyPr anchor="t"/>
          <a:lstStyle>
            <a:lvl1pPr marL="0" indent="0" algn="l">
              <a:buNone/>
              <a:defRPr sz="17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6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591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2193" y="1920024"/>
            <a:ext cx="3719869" cy="344867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301" y="1920024"/>
            <a:ext cx="3719868" cy="344867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498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780" y="1920373"/>
            <a:ext cx="3721280" cy="512100"/>
          </a:xfrm>
        </p:spPr>
        <p:txBody>
          <a:bodyPr anchor="b">
            <a:noAutofit/>
          </a:bodyPr>
          <a:lstStyle>
            <a:lvl1pPr marL="0" indent="0">
              <a:buNone/>
              <a:defRPr sz="2133" b="0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780" y="2432474"/>
            <a:ext cx="3721280" cy="29362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3891" y="1920373"/>
            <a:ext cx="3721276" cy="512100"/>
          </a:xfrm>
        </p:spPr>
        <p:txBody>
          <a:bodyPr anchor="b">
            <a:noAutofit/>
          </a:bodyPr>
          <a:lstStyle>
            <a:lvl1pPr marL="0" indent="0">
              <a:buNone/>
              <a:defRPr sz="2133" b="0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3892" y="2432474"/>
            <a:ext cx="3721275" cy="29362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291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92" y="541726"/>
            <a:ext cx="7642975" cy="117373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89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212" y="1622355"/>
            <a:ext cx="4606766" cy="3866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472" y="1622355"/>
            <a:ext cx="4606766" cy="3866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34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565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92" y="1331746"/>
            <a:ext cx="3426916" cy="1136118"/>
          </a:xfrm>
        </p:spPr>
        <p:txBody>
          <a:bodyPr anchor="b">
            <a:normAutofit/>
          </a:bodyPr>
          <a:lstStyle>
            <a:lvl1pPr>
              <a:defRPr sz="1777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348" y="457591"/>
            <a:ext cx="4012820" cy="491111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192" y="2467864"/>
            <a:ext cx="3426916" cy="2296690"/>
          </a:xfrm>
        </p:spPr>
        <p:txBody>
          <a:bodyPr>
            <a:normAutofit/>
          </a:bodyPr>
          <a:lstStyle>
            <a:lvl1pPr marL="0" indent="0">
              <a:buNone/>
              <a:defRPr sz="1244"/>
            </a:lvl1pPr>
            <a:lvl2pPr marL="406192" indent="0">
              <a:buNone/>
              <a:defRPr sz="1244"/>
            </a:lvl2pPr>
            <a:lvl3pPr marL="812384" indent="0">
              <a:buNone/>
              <a:defRPr sz="1066"/>
            </a:lvl3pPr>
            <a:lvl4pPr marL="1218576" indent="0">
              <a:buNone/>
              <a:defRPr sz="889"/>
            </a:lvl4pPr>
            <a:lvl5pPr marL="1624767" indent="0">
              <a:buNone/>
              <a:defRPr sz="889"/>
            </a:lvl5pPr>
            <a:lvl6pPr marL="2030959" indent="0">
              <a:buNone/>
              <a:defRPr sz="889"/>
            </a:lvl6pPr>
            <a:lvl7pPr marL="2437150" indent="0">
              <a:buNone/>
              <a:defRPr sz="889"/>
            </a:lvl7pPr>
            <a:lvl8pPr marL="2843342" indent="0">
              <a:buNone/>
              <a:defRPr sz="889"/>
            </a:lvl8pPr>
            <a:lvl9pPr marL="3249534" indent="0">
              <a:buNone/>
              <a:defRPr sz="889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210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93" y="4266089"/>
            <a:ext cx="7642974" cy="503636"/>
          </a:xfrm>
        </p:spPr>
        <p:txBody>
          <a:bodyPr anchor="b">
            <a:normAutofit/>
          </a:bodyPr>
          <a:lstStyle>
            <a:lvl1pPr algn="l">
              <a:defRPr sz="2133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2192" y="541726"/>
            <a:ext cx="7642975" cy="3417526"/>
          </a:xfrm>
        </p:spPr>
        <p:txBody>
          <a:bodyPr anchor="t">
            <a:normAutofit/>
          </a:bodyPr>
          <a:lstStyle>
            <a:lvl1pPr marL="0" indent="0" algn="ctr">
              <a:buNone/>
              <a:defRPr sz="1422"/>
            </a:lvl1pPr>
            <a:lvl2pPr marL="406314" indent="0">
              <a:buNone/>
              <a:defRPr sz="1422"/>
            </a:lvl2pPr>
            <a:lvl3pPr marL="812627" indent="0">
              <a:buNone/>
              <a:defRPr sz="1422"/>
            </a:lvl3pPr>
            <a:lvl4pPr marL="1218941" indent="0">
              <a:buNone/>
              <a:defRPr sz="1422"/>
            </a:lvl4pPr>
            <a:lvl5pPr marL="1625255" indent="0">
              <a:buNone/>
              <a:defRPr sz="1422"/>
            </a:lvl5pPr>
            <a:lvl6pPr marL="2031568" indent="0">
              <a:buNone/>
              <a:defRPr sz="1422"/>
            </a:lvl6pPr>
            <a:lvl7pPr marL="2437882" indent="0">
              <a:buNone/>
              <a:defRPr sz="1422"/>
            </a:lvl7pPr>
            <a:lvl8pPr marL="2844195" indent="0">
              <a:buNone/>
              <a:defRPr sz="1422"/>
            </a:lvl8pPr>
            <a:lvl9pPr marL="3250509" indent="0">
              <a:buNone/>
              <a:defRPr sz="1422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193" y="4769725"/>
            <a:ext cx="7642974" cy="598976"/>
          </a:xfrm>
        </p:spPr>
        <p:txBody>
          <a:bodyPr>
            <a:normAutofit/>
          </a:bodyPr>
          <a:lstStyle>
            <a:lvl1pPr marL="0" indent="0">
              <a:buNone/>
              <a:defRPr sz="1066"/>
            </a:lvl1pPr>
            <a:lvl2pPr marL="406314" indent="0">
              <a:buNone/>
              <a:defRPr sz="1066"/>
            </a:lvl2pPr>
            <a:lvl3pPr marL="812627" indent="0">
              <a:buNone/>
              <a:defRPr sz="889"/>
            </a:lvl3pPr>
            <a:lvl4pPr marL="1218941" indent="0">
              <a:buNone/>
              <a:defRPr sz="800"/>
            </a:lvl4pPr>
            <a:lvl5pPr marL="1625255" indent="0">
              <a:buNone/>
              <a:defRPr sz="800"/>
            </a:lvl5pPr>
            <a:lvl6pPr marL="2031568" indent="0">
              <a:buNone/>
              <a:defRPr sz="800"/>
            </a:lvl6pPr>
            <a:lvl7pPr marL="2437882" indent="0">
              <a:buNone/>
              <a:defRPr sz="800"/>
            </a:lvl7pPr>
            <a:lvl8pPr marL="2844195" indent="0">
              <a:buNone/>
              <a:defRPr sz="800"/>
            </a:lvl8pPr>
            <a:lvl9pPr marL="3250509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052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93" y="541725"/>
            <a:ext cx="7642975" cy="3024635"/>
          </a:xfrm>
        </p:spPr>
        <p:txBody>
          <a:bodyPr anchor="ctr">
            <a:normAutofit/>
          </a:bodyPr>
          <a:lstStyle>
            <a:lvl1pPr algn="l">
              <a:defRPr sz="391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193" y="3972654"/>
            <a:ext cx="7642975" cy="1396047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6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622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14" y="541726"/>
            <a:ext cx="7196191" cy="2686056"/>
          </a:xfrm>
        </p:spPr>
        <p:txBody>
          <a:bodyPr anchor="ctr">
            <a:normAutofit/>
          </a:bodyPr>
          <a:lstStyle>
            <a:lvl1pPr algn="l">
              <a:defRPr sz="391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4583" y="3227781"/>
            <a:ext cx="6423053" cy="3385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6314" indent="0">
              <a:buFontTx/>
              <a:buNone/>
              <a:defRPr/>
            </a:lvl2pPr>
            <a:lvl3pPr marL="812627" indent="0">
              <a:buFontTx/>
              <a:buNone/>
              <a:defRPr/>
            </a:lvl3pPr>
            <a:lvl4pPr marL="1218941" indent="0">
              <a:buFontTx/>
              <a:buNone/>
              <a:defRPr/>
            </a:lvl4pPr>
            <a:lvl5pPr marL="1625255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193" y="3972654"/>
            <a:ext cx="7642975" cy="1396047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6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481756" y="702375"/>
            <a:ext cx="541973" cy="519666"/>
          </a:xfrm>
          <a:prstGeom prst="rect">
            <a:avLst/>
          </a:prstGeom>
        </p:spPr>
        <p:txBody>
          <a:bodyPr vert="horz" lIns="81259" tIns="40629" rIns="81259" bIns="40629" rtlCol="0" anchor="ctr">
            <a:noAutofit/>
          </a:bodyPr>
          <a:lstStyle/>
          <a:p>
            <a:pPr lvl="0"/>
            <a:r>
              <a:rPr lang="en-US" sz="711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6442" y="2565159"/>
            <a:ext cx="541973" cy="519666"/>
          </a:xfrm>
          <a:prstGeom prst="rect">
            <a:avLst/>
          </a:prstGeom>
        </p:spPr>
        <p:txBody>
          <a:bodyPr vert="horz" lIns="81259" tIns="40629" rIns="81259" bIns="40629" rtlCol="0" anchor="ctr">
            <a:noAutofit/>
          </a:bodyPr>
          <a:lstStyle/>
          <a:p>
            <a:pPr lvl="0"/>
            <a:r>
              <a:rPr lang="en-US" sz="711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422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995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93" y="1716876"/>
            <a:ext cx="7642975" cy="2306475"/>
          </a:xfrm>
        </p:spPr>
        <p:txBody>
          <a:bodyPr anchor="b">
            <a:normAutofit/>
          </a:bodyPr>
          <a:lstStyle>
            <a:lvl1pPr algn="l">
              <a:defRPr sz="391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193" y="4023351"/>
            <a:ext cx="7642975" cy="134535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6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284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14" y="541726"/>
            <a:ext cx="7196191" cy="2686056"/>
          </a:xfrm>
        </p:spPr>
        <p:txBody>
          <a:bodyPr anchor="ctr">
            <a:normAutofit/>
          </a:bodyPr>
          <a:lstStyle>
            <a:lvl1pPr algn="l">
              <a:defRPr sz="391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191" y="3566360"/>
            <a:ext cx="7642976" cy="45699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6314" indent="0">
              <a:buFontTx/>
              <a:buNone/>
              <a:defRPr/>
            </a:lvl2pPr>
            <a:lvl3pPr marL="812627" indent="0">
              <a:buFontTx/>
              <a:buNone/>
              <a:defRPr/>
            </a:lvl3pPr>
            <a:lvl4pPr marL="1218941" indent="0">
              <a:buFontTx/>
              <a:buNone/>
              <a:defRPr/>
            </a:lvl4pPr>
            <a:lvl5pPr marL="1625255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193" y="4023351"/>
            <a:ext cx="7642975" cy="134535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6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1756" y="702375"/>
            <a:ext cx="541973" cy="519666"/>
          </a:xfrm>
          <a:prstGeom prst="rect">
            <a:avLst/>
          </a:prstGeom>
        </p:spPr>
        <p:txBody>
          <a:bodyPr vert="horz" lIns="81259" tIns="40629" rIns="81259" bIns="40629" rtlCol="0" anchor="ctr">
            <a:noAutofit/>
          </a:bodyPr>
          <a:lstStyle/>
          <a:p>
            <a:pPr lvl="0"/>
            <a:r>
              <a:rPr lang="en-US" sz="711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06442" y="2565159"/>
            <a:ext cx="541973" cy="519666"/>
          </a:xfrm>
          <a:prstGeom prst="rect">
            <a:avLst/>
          </a:prstGeom>
        </p:spPr>
        <p:txBody>
          <a:bodyPr vert="horz" lIns="81259" tIns="40629" rIns="81259" bIns="40629" rtlCol="0" anchor="ctr">
            <a:noAutofit/>
          </a:bodyPr>
          <a:lstStyle/>
          <a:p>
            <a:pPr lvl="0"/>
            <a:r>
              <a:rPr lang="en-US" sz="711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044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19" y="541726"/>
            <a:ext cx="7635449" cy="2686056"/>
          </a:xfrm>
        </p:spPr>
        <p:txBody>
          <a:bodyPr anchor="ctr">
            <a:normAutofit/>
          </a:bodyPr>
          <a:lstStyle>
            <a:lvl1pPr algn="l">
              <a:defRPr sz="391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191" y="3566360"/>
            <a:ext cx="7642976" cy="45699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33">
                <a:solidFill>
                  <a:schemeClr val="accent1"/>
                </a:solidFill>
              </a:defRPr>
            </a:lvl1pPr>
            <a:lvl2pPr marL="406314" indent="0">
              <a:buFontTx/>
              <a:buNone/>
              <a:defRPr/>
            </a:lvl2pPr>
            <a:lvl3pPr marL="812627" indent="0">
              <a:buFontTx/>
              <a:buNone/>
              <a:defRPr/>
            </a:lvl3pPr>
            <a:lvl4pPr marL="1218941" indent="0">
              <a:buFontTx/>
              <a:buNone/>
              <a:defRPr/>
            </a:lvl4pPr>
            <a:lvl5pPr marL="1625255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193" y="4023351"/>
            <a:ext cx="7642975" cy="134535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6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298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820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3760" y="541725"/>
            <a:ext cx="1159998" cy="466674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193" y="541726"/>
            <a:ext cx="6276915" cy="466674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30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324473"/>
            <a:ext cx="9349026" cy="1177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625" y="1493978"/>
            <a:ext cx="4585595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625" y="2226153"/>
            <a:ext cx="4585595" cy="327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7472" y="1493978"/>
            <a:ext cx="4608178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7472" y="2226153"/>
            <a:ext cx="4608178" cy="327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406294"/>
            <a:ext cx="3496005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178" y="877484"/>
            <a:ext cx="5487472" cy="4330983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24" y="1828324"/>
            <a:ext cx="3496005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5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406294"/>
            <a:ext cx="3496005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8178" y="877484"/>
            <a:ext cx="5487472" cy="4330983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14" indent="0">
              <a:buNone/>
              <a:defRPr sz="2488"/>
            </a:lvl2pPr>
            <a:lvl3pPr marL="812627" indent="0">
              <a:buNone/>
              <a:defRPr sz="2133"/>
            </a:lvl3pPr>
            <a:lvl4pPr marL="1218941" indent="0">
              <a:buNone/>
              <a:defRPr sz="1777"/>
            </a:lvl4pPr>
            <a:lvl5pPr marL="1625255" indent="0">
              <a:buNone/>
              <a:defRPr sz="1777"/>
            </a:lvl5pPr>
            <a:lvl6pPr marL="2031568" indent="0">
              <a:buNone/>
              <a:defRPr sz="1777"/>
            </a:lvl6pPr>
            <a:lvl7pPr marL="2437882" indent="0">
              <a:buNone/>
              <a:defRPr sz="1777"/>
            </a:lvl7pPr>
            <a:lvl8pPr marL="2844195" indent="0">
              <a:buNone/>
              <a:defRPr sz="1777"/>
            </a:lvl8pPr>
            <a:lvl9pPr marL="3250509" indent="0">
              <a:buNone/>
              <a:defRPr sz="17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24" y="1828324"/>
            <a:ext cx="3496005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9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212" y="324473"/>
            <a:ext cx="9349026" cy="1177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212" y="1622355"/>
            <a:ext cx="9349026" cy="386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212" y="5648619"/>
            <a:ext cx="2438876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fld id="{FB0D8EA1-592C-4526-B66B-15F0455F5B5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812627"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0568" y="5648619"/>
            <a:ext cx="3658314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5362" y="5648619"/>
            <a:ext cx="2438876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812627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812627" rtl="0" eaLnBrk="1" latinLnBrk="0" hangingPunct="1">
        <a:lnSpc>
          <a:spcPct val="90000"/>
        </a:lnSpc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57" indent="-203157" algn="l" defTabSz="81262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8" kern="1200">
          <a:solidFill>
            <a:schemeClr val="tx1"/>
          </a:solidFill>
          <a:latin typeface="+mn-lt"/>
          <a:ea typeface="+mn-ea"/>
          <a:cs typeface="+mn-cs"/>
        </a:defRPr>
      </a:lvl1pPr>
      <a:lvl2pPr marL="609470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784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422098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725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039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352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666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14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27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41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25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568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882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19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509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212" y="324473"/>
            <a:ext cx="9349026" cy="1177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212" y="1622355"/>
            <a:ext cx="9349026" cy="386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212" y="5648619"/>
            <a:ext cx="2438876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fld id="{FB0D8EA1-592C-4526-B66B-15F0455F5B5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812627"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0568" y="5648619"/>
            <a:ext cx="3658314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5362" y="5648619"/>
            <a:ext cx="2438876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812627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812627" rtl="0" eaLnBrk="1" latinLnBrk="0" hangingPunct="1">
        <a:lnSpc>
          <a:spcPct val="90000"/>
        </a:lnSpc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57" indent="-203157" algn="l" defTabSz="81262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8" kern="1200">
          <a:solidFill>
            <a:schemeClr val="tx1"/>
          </a:solidFill>
          <a:latin typeface="+mn-lt"/>
          <a:ea typeface="+mn-ea"/>
          <a:cs typeface="+mn-cs"/>
        </a:defRPr>
      </a:lvl1pPr>
      <a:lvl2pPr marL="609470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784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422098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725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039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352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666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14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27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41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25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568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882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19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509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212" y="324473"/>
            <a:ext cx="9349026" cy="1177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212" y="1622355"/>
            <a:ext cx="9349026" cy="386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212" y="5648619"/>
            <a:ext cx="2438876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fld id="{FB0D8EA1-592C-4526-B66B-15F0455F5B5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812627"/>
              <a:t>1/12/2023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0568" y="5648619"/>
            <a:ext cx="3658314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www.rehberlikservisim.com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5362" y="5648619"/>
            <a:ext cx="2438876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27"/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812627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7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812627" rtl="0" eaLnBrk="1" latinLnBrk="0" hangingPunct="1">
        <a:lnSpc>
          <a:spcPct val="90000"/>
        </a:lnSpc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57" indent="-203157" algn="l" defTabSz="81262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8" kern="1200">
          <a:solidFill>
            <a:schemeClr val="tx1"/>
          </a:solidFill>
          <a:latin typeface="+mn-lt"/>
          <a:ea typeface="+mn-ea"/>
          <a:cs typeface="+mn-cs"/>
        </a:defRPr>
      </a:lvl1pPr>
      <a:lvl2pPr marL="609470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784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422098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725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039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352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666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14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27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41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25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568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882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19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509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524"/>
            <a:ext cx="10839450" cy="610193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192" y="541726"/>
            <a:ext cx="7642975" cy="117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192" y="1920024"/>
            <a:ext cx="7642975" cy="3448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5814" y="5368702"/>
            <a:ext cx="810771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E2EA-BBF6-4E6F-8482-5BCEF6390248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2192" y="5368702"/>
            <a:ext cx="5598971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7637" y="5368702"/>
            <a:ext cx="607531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64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06314" rtl="0" eaLnBrk="1" latinLnBrk="0" hangingPunct="1">
        <a:spcBef>
          <a:spcPct val="0"/>
        </a:spcBef>
        <a:buNone/>
        <a:defRPr sz="31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735" indent="-304735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0260" indent="-253946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15784" indent="-203157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22098" indent="-203157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411" indent="-203157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34725" indent="-203157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41039" indent="-203157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47352" indent="-203157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53666" indent="-203157" algn="l" defTabSz="406314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14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27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41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255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568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882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195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509" algn="l" defTabSz="40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785073" y="3635074"/>
            <a:ext cx="7642975" cy="162320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dirty="0" smtClean="0"/>
              <a:t>YÜKSEKÖĞRETİM KURUMLAR SINAVI</a:t>
            </a:r>
            <a:br>
              <a:rPr lang="tr-TR" b="1" i="1" dirty="0" smtClean="0"/>
            </a:br>
            <a:r>
              <a:rPr lang="tr-TR" b="1" i="1" dirty="0" smtClean="0"/>
              <a:t>2023</a:t>
            </a:r>
            <a:endParaRPr lang="tr-TR" b="1" i="1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3289219" y="1982954"/>
            <a:ext cx="6232734" cy="1353322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chemeClr val="accent4">
                    <a:lumMod val="75000"/>
                  </a:schemeClr>
                </a:solidFill>
              </a:rPr>
              <a:t>İDİL ÇOK PROGRAMLI ANADOLU LİSESİ</a:t>
            </a:r>
            <a:endParaRPr lang="tr-TR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1"/>
            <a:ext cx="3848637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YETERLİLİK ve DİL TESTİ (AYT/YDT) PUAN TÜRLERİ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3" y="1041448"/>
            <a:ext cx="4619307" cy="468450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87" y="950176"/>
            <a:ext cx="3851439" cy="468327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860330" y="1872005"/>
            <a:ext cx="210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 PUAN KULLANIM YERLERİ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128332" y="1600111"/>
            <a:ext cx="142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AYT</a:t>
            </a:r>
          </a:p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YDT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830106" y="1600110"/>
            <a:ext cx="210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PUAN </a:t>
            </a:r>
            <a:br>
              <a:rPr lang="tr-TR" sz="1800" b="1" dirty="0" smtClean="0">
                <a:solidFill>
                  <a:schemeClr val="bg1"/>
                </a:solidFill>
              </a:rPr>
            </a:br>
            <a:r>
              <a:rPr lang="tr-TR" sz="1800" b="1" dirty="0" smtClean="0">
                <a:solidFill>
                  <a:schemeClr val="bg1"/>
                </a:solidFill>
              </a:rPr>
              <a:t>TÜRLERİ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564627" y="1598877"/>
            <a:ext cx="210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AYT</a:t>
            </a:r>
          </a:p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YDT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022265" y="5191348"/>
            <a:ext cx="210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YKS 2023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82299" y="5191348"/>
            <a:ext cx="210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YKS 2023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795439" y="2411762"/>
            <a:ext cx="3185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-ALAN YETERLİLİK VE DİL TESTİ SONUCU OLUŞAN PUANDIR.</a:t>
            </a:r>
            <a:endParaRPr lang="tr-TR" sz="20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768573" y="3540946"/>
            <a:ext cx="3239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-LİSANS PROGRAMLARINI TERCİH EDERKEN KULLANILIR.</a:t>
            </a:r>
          </a:p>
          <a:p>
            <a:endParaRPr lang="tr-TR" sz="20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941754" y="2411762"/>
            <a:ext cx="2731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- AÇIKÖĞRETİM LİSANS PROGRAMLARINI TERCİH EDERKEN KULLANILIR.</a:t>
            </a:r>
            <a:endParaRPr lang="tr-TR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941754" y="3273973"/>
            <a:ext cx="2592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>
                <a:solidFill>
                  <a:srgbClr val="FF0000"/>
                </a:solidFill>
              </a:rPr>
              <a:t> -EŞİT AĞIRLIK</a:t>
            </a:r>
          </a:p>
          <a:p>
            <a:r>
              <a:rPr lang="tr-TR" sz="1800" b="1" dirty="0" smtClean="0">
                <a:solidFill>
                  <a:srgbClr val="FF0000"/>
                </a:solidFill>
              </a:rPr>
              <a:t> -SAYISAL</a:t>
            </a:r>
          </a:p>
          <a:p>
            <a:r>
              <a:rPr lang="tr-TR" sz="1800" b="1" dirty="0" smtClean="0">
                <a:solidFill>
                  <a:srgbClr val="FF0000"/>
                </a:solidFill>
              </a:rPr>
              <a:t> -SÖZEL </a:t>
            </a:r>
          </a:p>
          <a:p>
            <a:r>
              <a:rPr lang="tr-TR" sz="1800" b="1" dirty="0" smtClean="0">
                <a:solidFill>
                  <a:srgbClr val="FF0000"/>
                </a:solidFill>
              </a:rPr>
              <a:t> -DİL </a:t>
            </a:r>
          </a:p>
          <a:p>
            <a:r>
              <a:rPr lang="tr-TR" sz="1800" b="1" dirty="0" smtClean="0"/>
              <a:t>OLMAK </a:t>
            </a:r>
            <a:r>
              <a:rPr lang="tr-TR" sz="1800" b="1" dirty="0"/>
              <a:t>ÜZERE 4 E AYRILIR…</a:t>
            </a:r>
          </a:p>
          <a:p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222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HANGİ PUAN TÜRÜ İÇİN HANGİ TESTLERİ ÇÖZMELİYİM?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9" y="1142376"/>
            <a:ext cx="1518273" cy="13413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65" y="1142376"/>
            <a:ext cx="1518274" cy="13413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52" y="1142376"/>
            <a:ext cx="1516377" cy="13396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42" y="1142376"/>
            <a:ext cx="1511160" cy="1335047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9" y="2616949"/>
            <a:ext cx="1518273" cy="1341331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65" y="2616949"/>
            <a:ext cx="1518274" cy="1341331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52" y="2616949"/>
            <a:ext cx="1516377" cy="1339656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42" y="2616949"/>
            <a:ext cx="1511160" cy="1335047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9" y="4091522"/>
            <a:ext cx="1518273" cy="134133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65" y="4091522"/>
            <a:ext cx="1518274" cy="134133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52" y="4091522"/>
            <a:ext cx="1516377" cy="1339656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42" y="4091522"/>
            <a:ext cx="1511160" cy="1335047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84902" y="925127"/>
            <a:ext cx="1518274" cy="1341331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84902" y="2565894"/>
            <a:ext cx="1518273" cy="1341331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86687" y="4206550"/>
            <a:ext cx="1516377" cy="133965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855532" y="1625233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SAYISAL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900702" y="3099806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rgbClr val="FCB424"/>
                </a:solidFill>
              </a:rPr>
              <a:t>SÖZEL</a:t>
            </a:r>
            <a:endParaRPr lang="tr-TR" sz="1800" b="1" dirty="0">
              <a:solidFill>
                <a:srgbClr val="FCB424"/>
              </a:solidFill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900702" y="4441137"/>
            <a:ext cx="101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rgbClr val="63C5EA"/>
                </a:solidFill>
              </a:rPr>
              <a:t>EŞİT AĞIRLIK</a:t>
            </a:r>
            <a:endParaRPr lang="tr-TR" sz="1800" b="1" dirty="0">
              <a:solidFill>
                <a:srgbClr val="63C5EA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8736919" y="1274822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DİL</a:t>
            </a:r>
            <a:endParaRPr lang="tr-TR" sz="1800" b="1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2663004" y="1612211"/>
            <a:ext cx="101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</a:t>
            </a:r>
            <a:endParaRPr lang="tr-TR" sz="2000" b="1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4518144" y="1517511"/>
            <a:ext cx="101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BİL.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6293995" y="1625233"/>
            <a:ext cx="101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</a:t>
            </a:r>
            <a:endParaRPr lang="tr-TR" b="1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2663003" y="3099806"/>
            <a:ext cx="101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</a:t>
            </a:r>
            <a:endParaRPr lang="tr-TR" sz="2000" b="1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2663002" y="4558990"/>
            <a:ext cx="101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</a:t>
            </a:r>
            <a:endParaRPr lang="tr-TR" sz="2000" b="1" dirty="0"/>
          </a:p>
        </p:txBody>
      </p:sp>
      <p:sp>
        <p:nvSpPr>
          <p:cNvPr id="51" name="Metin kutusu 50"/>
          <p:cNvSpPr txBox="1"/>
          <p:nvPr/>
        </p:nvSpPr>
        <p:spPr>
          <a:xfrm>
            <a:off x="4524348" y="2992084"/>
            <a:ext cx="101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EDEB.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SOS-1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6298081" y="3118834"/>
            <a:ext cx="101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SOS-2</a:t>
            </a:r>
            <a:endParaRPr lang="tr-TR" b="1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6263841" y="4589768"/>
            <a:ext cx="101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</a:t>
            </a:r>
            <a:endParaRPr lang="tr-TR" b="1" dirty="0"/>
          </a:p>
        </p:txBody>
      </p:sp>
      <p:sp>
        <p:nvSpPr>
          <p:cNvPr id="54" name="Metin kutusu 53"/>
          <p:cNvSpPr txBox="1"/>
          <p:nvPr/>
        </p:nvSpPr>
        <p:spPr>
          <a:xfrm>
            <a:off x="4498880" y="4466657"/>
            <a:ext cx="101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EDEB.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SOS-1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8736919" y="2934168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TYT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8736919" y="4589768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DİL</a:t>
            </a:r>
            <a:endParaRPr lang="tr-T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SÜRELERİ VE TOPLAM SORU SAYILARI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39" y="982163"/>
            <a:ext cx="2995015" cy="40099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96" y="982163"/>
            <a:ext cx="2991771" cy="40099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021" y="982163"/>
            <a:ext cx="2995016" cy="400996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64109" y="4188941"/>
            <a:ext cx="92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TYT</a:t>
            </a:r>
            <a:endParaRPr lang="tr-TR" sz="2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5191050" y="4188941"/>
            <a:ext cx="92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AYT</a:t>
            </a:r>
            <a:endParaRPr lang="tr-TR" sz="20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613871" y="4188941"/>
            <a:ext cx="92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YDT</a:t>
            </a:r>
            <a:endParaRPr lang="tr-TR" sz="2000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028" y="1513563"/>
            <a:ext cx="580475" cy="5822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843" y="1513563"/>
            <a:ext cx="580475" cy="5822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290" y="1532286"/>
            <a:ext cx="580475" cy="58226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884490" y="2444042"/>
            <a:ext cx="2303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TOPLAM 120 SORU </a:t>
            </a:r>
            <a:r>
              <a:rPr lang="tr-TR" sz="2000" b="1" dirty="0" smtClean="0"/>
              <a:t>165 </a:t>
            </a:r>
            <a:r>
              <a:rPr lang="tr-TR" sz="2000" b="1" dirty="0"/>
              <a:t>DAKİKA SÜRE BULUNMAKTADIR…</a:t>
            </a:r>
          </a:p>
          <a:p>
            <a:pPr algn="ctr"/>
            <a:endParaRPr lang="tr-TR" sz="20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4325235" y="2444042"/>
            <a:ext cx="2283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TOPLAM 160 SORU 180 DAKİKA SÜRE BULUNMAKTADIR…</a:t>
            </a:r>
          </a:p>
          <a:p>
            <a:pPr algn="ctr"/>
            <a:endParaRPr lang="tr-TR" sz="20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7442147" y="2475121"/>
            <a:ext cx="290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TOPLAM 80 SORU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120 </a:t>
            </a:r>
            <a:r>
              <a:rPr lang="tr-TR" sz="2000" b="1" dirty="0"/>
              <a:t>DAKİKA SÜRE </a:t>
            </a:r>
            <a:r>
              <a:rPr lang="tr-TR" sz="2000" b="1" dirty="0" smtClean="0"/>
              <a:t>BULUNMAKTADIR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23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b="7785"/>
          <a:stretch/>
        </p:blipFill>
        <p:spPr>
          <a:xfrm>
            <a:off x="696132" y="735851"/>
            <a:ext cx="7704156" cy="44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22"/>
          <a:stretch/>
        </p:blipFill>
        <p:spPr>
          <a:xfrm>
            <a:off x="1202499" y="889348"/>
            <a:ext cx="7628351" cy="4083485"/>
          </a:xfrm>
          <a:prstGeom prst="rect">
            <a:avLst/>
          </a:prstGeom>
        </p:spPr>
      </p:pic>
      <p:sp>
        <p:nvSpPr>
          <p:cNvPr id="4" name="Halka 3"/>
          <p:cNvSpPr/>
          <p:nvPr/>
        </p:nvSpPr>
        <p:spPr>
          <a:xfrm>
            <a:off x="1440494" y="3832964"/>
            <a:ext cx="3557391" cy="588723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Halka 4"/>
          <p:cNvSpPr/>
          <p:nvPr/>
        </p:nvSpPr>
        <p:spPr>
          <a:xfrm>
            <a:off x="5235880" y="3699874"/>
            <a:ext cx="3594970" cy="854901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9" y="1555046"/>
            <a:ext cx="8179328" cy="28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5212" y="538619"/>
            <a:ext cx="7496580" cy="9763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OKUL BİRİNCİLİĞİ KONTENJANI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7" y="1692015"/>
            <a:ext cx="7954447" cy="175416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r="3495" b="15356"/>
          <a:stretch/>
        </p:blipFill>
        <p:spPr>
          <a:xfrm>
            <a:off x="604338" y="3623222"/>
            <a:ext cx="7954446" cy="17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TYT/AYT/YDT BARAJ PUANLARI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1" y="622891"/>
            <a:ext cx="5842774" cy="22091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0" y="2237433"/>
            <a:ext cx="6273451" cy="21696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49" y="3903129"/>
            <a:ext cx="6850426" cy="220914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140488" y="1307582"/>
            <a:ext cx="144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TYT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8680623" y="2811146"/>
            <a:ext cx="139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AYT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368995" y="4497423"/>
            <a:ext cx="12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YDT</a:t>
            </a:r>
            <a:endParaRPr lang="tr-TR" sz="3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581622" y="1032264"/>
            <a:ext cx="2985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Belirli bir baraj yoktur. Puanı hesaplanan tüm adaylar tercih yapabilir.</a:t>
            </a:r>
            <a:endParaRPr lang="tr-TR" sz="20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736091" y="2579690"/>
            <a:ext cx="3727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Belirli bir baraj yoktur. İlgili puan türünde puanı hesaplanan tüm adaylar tercih yapabilir. Sıralama Barajı olan alanlar için şartları taşıyanlar tercih yapabilir.</a:t>
            </a:r>
            <a:endParaRPr lang="tr-TR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863101" y="4158870"/>
            <a:ext cx="346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Belirli bir baraj yoktur. Dil puanı türünde puanı hesaplanan tüm adaylar tercih yapabilir. Sıralama Barajı olan alanlar için şartları taşıyanlar tercih yapabilir.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835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Dirsek Bağlayıcısı 50"/>
          <p:cNvCxnSpPr/>
          <p:nvPr/>
        </p:nvCxnSpPr>
        <p:spPr>
          <a:xfrm rot="10800000" flipV="1">
            <a:off x="4405271" y="5123806"/>
            <a:ext cx="722870" cy="5355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 flipH="1" flipV="1">
            <a:off x="3670841" y="1035622"/>
            <a:ext cx="518187" cy="518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 flipV="1">
            <a:off x="5659398" y="583872"/>
            <a:ext cx="0" cy="525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Dirsek Bağlayıcısı 38"/>
          <p:cNvCxnSpPr/>
          <p:nvPr/>
        </p:nvCxnSpPr>
        <p:spPr>
          <a:xfrm rot="10800000" flipV="1">
            <a:off x="2545665" y="2773652"/>
            <a:ext cx="998837" cy="2699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Dirsek Bağlayıcısı 35"/>
          <p:cNvCxnSpPr/>
          <p:nvPr/>
        </p:nvCxnSpPr>
        <p:spPr>
          <a:xfrm rot="10800000" flipV="1">
            <a:off x="3272484" y="4486248"/>
            <a:ext cx="644613" cy="3823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Dirsek Bağlayıcısı 12"/>
          <p:cNvCxnSpPr/>
          <p:nvPr/>
        </p:nvCxnSpPr>
        <p:spPr>
          <a:xfrm>
            <a:off x="6660296" y="4781657"/>
            <a:ext cx="902043" cy="3297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Dirsek Bağlayıcısı 11"/>
          <p:cNvCxnSpPr/>
          <p:nvPr/>
        </p:nvCxnSpPr>
        <p:spPr>
          <a:xfrm>
            <a:off x="7562339" y="3117750"/>
            <a:ext cx="902043" cy="3297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 flipV="1">
            <a:off x="7030998" y="1161536"/>
            <a:ext cx="790833" cy="457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40" y="509730"/>
            <a:ext cx="5449163" cy="5216040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744998" y="654910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1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495538" y="835567"/>
            <a:ext cx="37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</a:t>
            </a:r>
            <a:endParaRPr lang="tr-TR" sz="20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7580874" y="2258186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3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284313" y="4088486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4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782967" y="5148514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5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972785" y="4911388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6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2846176" y="3398108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7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124202" y="1553809"/>
            <a:ext cx="30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8</a:t>
            </a:r>
            <a:endParaRPr lang="tr-TR" sz="2000" b="1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7883614" y="984279"/>
            <a:ext cx="1820564" cy="338554"/>
          </a:xfrm>
          <a:prstGeom prst="rect">
            <a:avLst/>
          </a:prstGeom>
          <a:solidFill>
            <a:srgbClr val="FDB9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MÜHENDİSLİK</a:t>
            </a:r>
            <a:endParaRPr lang="tr-TR" b="1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8542643" y="3270279"/>
            <a:ext cx="1161535" cy="338554"/>
          </a:xfrm>
          <a:prstGeom prst="rect">
            <a:avLst/>
          </a:prstGeom>
          <a:solidFill>
            <a:srgbClr val="00A7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ECZACILIK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7620991" y="4946550"/>
            <a:ext cx="1161535" cy="338554"/>
          </a:xfrm>
          <a:prstGeom prst="rect">
            <a:avLst/>
          </a:prstGeom>
          <a:solidFill>
            <a:srgbClr val="EF37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HUKUK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2846177" y="5482139"/>
            <a:ext cx="1512756" cy="338554"/>
          </a:xfrm>
          <a:prstGeom prst="rect">
            <a:avLst/>
          </a:prstGeom>
          <a:solidFill>
            <a:srgbClr val="5F63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MİMARLIK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976185" y="2866352"/>
            <a:ext cx="1523142" cy="338554"/>
          </a:xfrm>
          <a:prstGeom prst="rect">
            <a:avLst/>
          </a:prstGeom>
          <a:solidFill>
            <a:srgbClr val="00A7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ÖĞRETMENLİK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877824" y="721525"/>
            <a:ext cx="2762126" cy="584775"/>
          </a:xfrm>
          <a:prstGeom prst="rect">
            <a:avLst/>
          </a:prstGeom>
          <a:solidFill>
            <a:srgbClr val="FDB9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ÖZEL YETENEK İLE ALAN ÖĞRETMENLİK</a:t>
            </a:r>
            <a:endParaRPr lang="tr-TR" b="1" dirty="0"/>
          </a:p>
        </p:txBody>
      </p:sp>
      <p:sp>
        <p:nvSpPr>
          <p:cNvPr id="56" name="Metin kutusu 55"/>
          <p:cNvSpPr txBox="1"/>
          <p:nvPr/>
        </p:nvSpPr>
        <p:spPr>
          <a:xfrm>
            <a:off x="5053918" y="162984"/>
            <a:ext cx="1161535" cy="338554"/>
          </a:xfrm>
          <a:prstGeom prst="rect">
            <a:avLst/>
          </a:prstGeom>
          <a:solidFill>
            <a:srgbClr val="5F63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TIP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5128141" y="1001645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50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6278307" y="1504025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300 BİN</a:t>
            </a:r>
            <a:endParaRPr lang="tr-TR" sz="2000" b="1" dirty="0"/>
          </a:p>
        </p:txBody>
      </p:sp>
      <p:sp>
        <p:nvSpPr>
          <p:cNvPr id="59" name="Metin kutusu 58"/>
          <p:cNvSpPr txBox="1"/>
          <p:nvPr/>
        </p:nvSpPr>
        <p:spPr>
          <a:xfrm>
            <a:off x="6701483" y="2706182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100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6208246" y="3839096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125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5053918" y="4309711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250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628773" y="4700650"/>
            <a:ext cx="1636590" cy="338554"/>
          </a:xfrm>
          <a:prstGeom prst="rect">
            <a:avLst/>
          </a:prstGeom>
          <a:solidFill>
            <a:srgbClr val="EF37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DİŞ HEKİMLİĞİ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3887196" y="3850231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80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3402365" y="2655073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300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3894029" y="1471324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800 BİN</a:t>
            </a:r>
            <a:endParaRPr lang="tr-TR" sz="2000" b="1" dirty="0"/>
          </a:p>
        </p:txBody>
      </p:sp>
      <p:sp>
        <p:nvSpPr>
          <p:cNvPr id="66" name="Metin kutusu 65"/>
          <p:cNvSpPr txBox="1"/>
          <p:nvPr/>
        </p:nvSpPr>
        <p:spPr>
          <a:xfrm>
            <a:off x="1628772" y="165615"/>
            <a:ext cx="256025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SIRALAMA BARAJI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284171" y="3315876"/>
            <a:ext cx="264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PDR Bölümü de 300 </a:t>
            </a:r>
            <a:r>
              <a:rPr lang="tr-TR" sz="1400" b="1" dirty="0" smtClean="0"/>
              <a:t>Bin </a:t>
            </a:r>
          </a:p>
          <a:p>
            <a:pPr algn="ctr"/>
            <a:r>
              <a:rPr lang="tr-TR" sz="1400" b="1" dirty="0" smtClean="0"/>
              <a:t>Barajına </a:t>
            </a:r>
            <a:r>
              <a:rPr lang="tr-TR" sz="1400" b="1" dirty="0"/>
              <a:t>dahildir.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7452014" y="1403546"/>
            <a:ext cx="2996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Mühendislik Programlarında, Ziraat Mühendisliği, Orman Mühendisliği Ve Su Ürünleri Mühendisliği Sıralama Barajı Dışındadır…</a:t>
            </a:r>
            <a:endParaRPr lang="tr-TR" sz="1100" b="1" dirty="0"/>
          </a:p>
        </p:txBody>
      </p:sp>
    </p:spTree>
    <p:extLst>
      <p:ext uri="{BB962C8B-B14F-4D97-AF65-F5344CB8AC3E}">
        <p14:creationId xmlns:p14="http://schemas.microsoft.com/office/powerpoint/2010/main" val="20059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28772" y="165615"/>
            <a:ext cx="256025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NET KURALI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41" y="822075"/>
            <a:ext cx="4415972" cy="442954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13" y="822075"/>
            <a:ext cx="3699867" cy="442954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 rot="16200000">
            <a:off x="-114437" y="2852180"/>
            <a:ext cx="2560256" cy="369332"/>
          </a:xfrm>
          <a:prstGeom prst="rect">
            <a:avLst/>
          </a:prstGeom>
          <a:solidFill>
            <a:srgbClr val="338A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TYT 0,5 NET KURALI</a:t>
            </a:r>
          </a:p>
        </p:txBody>
      </p:sp>
      <p:sp>
        <p:nvSpPr>
          <p:cNvPr id="11" name="Metin kutusu 10"/>
          <p:cNvSpPr txBox="1"/>
          <p:nvPr/>
        </p:nvSpPr>
        <p:spPr>
          <a:xfrm rot="16200000">
            <a:off x="8440053" y="2852177"/>
            <a:ext cx="3093655" cy="369332"/>
          </a:xfrm>
          <a:prstGeom prst="rect">
            <a:avLst/>
          </a:prstGeom>
          <a:solidFill>
            <a:srgbClr val="FF36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AYT/YDT 0,5 NET KURALI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739983" y="1563473"/>
            <a:ext cx="3264504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50" b="1" dirty="0" smtClean="0"/>
              <a:t>TYT PUAN TÜRÜNDE ADAYLARIN PUANLARININ HESAPLANABİLMESİ İÇİN TÜRKÇE DERSİ VEYA MATEMATİK DERSİNİN HERHANGİ BİRİNDEN 0,5 NET(HAM PUAN) YAPMALARI GEREKMETEDİR.EĞER ADAYLAR 0,5 NET YAPMAZLARSA TYT PUANLARI HESAPLANMAYACAKTIR. </a:t>
            </a:r>
            <a:r>
              <a:rPr lang="tr-TR" sz="1550" b="1" dirty="0"/>
              <a:t>TYT TESTİNDE 0,5 NET KURALINA TAKILAN ADAYLAR AYT KISMINDA FULL YAPMIŞ OLSALAR DAHİ AYT PUANLARI HESAPLANMAYACAKTIR. </a:t>
            </a:r>
          </a:p>
          <a:p>
            <a:pPr algn="ctr"/>
            <a:endParaRPr lang="tr-TR" sz="155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471679" y="1159407"/>
            <a:ext cx="29487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AYT PUAN TÜRÜNDE ADAYLARIN PUANLARININ HESAPLANABİLMESİ İÇİN, PUAN GETİREN TESTLERİN HERHANGİ BİRİNDEN 0,5 NET YAPMIŞ OLMALARI GEREKMEKTEDİR. ÖRNEĞİN; SÖZEL PUAN TÜRÜNÜN HESAPLANABİLMESİ İÇİN T.D.EDEBİYATI -SOSYAL-1 TESTİNDEN VEYA SOSYAL-2 TESTİNİN HERHANGİ BİRİNDEN 0,5 NET YAPMIŞ OLMASI GEREKMETEDİR. YDT İÇİN DE DİL TESTİNDEN 0,5 NET YAPMASI GEREKMETKEDİR. AKSİ TAKDİRDE ADAYIN AYT PUANI HESAPLANMAYACAKTIR…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2794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YÜKSEKÖĞRETİM KURUMLARI SINAVI (YKS) NEDİR?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23" y="2034364"/>
            <a:ext cx="2470734" cy="297012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33" y="2034364"/>
            <a:ext cx="2470734" cy="29701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43" y="2034364"/>
            <a:ext cx="2467763" cy="297012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082" y="2034365"/>
            <a:ext cx="2481036" cy="2970123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359243" y="2323071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TYT</a:t>
            </a:r>
            <a:endParaRPr lang="tr-TR" sz="18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3896497" y="2323071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/>
              <a:t>A</a:t>
            </a:r>
            <a:r>
              <a:rPr lang="tr-TR" sz="1800" b="1" dirty="0" smtClean="0"/>
              <a:t>YT</a:t>
            </a:r>
            <a:endParaRPr lang="tr-TR" sz="18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408420" y="2323071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YDT</a:t>
            </a:r>
            <a:endParaRPr lang="tr-TR" sz="18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8790827" y="2340579"/>
            <a:ext cx="81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OTURUM</a:t>
            </a:r>
            <a:endParaRPr lang="tr-TR" sz="1200" b="1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47781" y="933503"/>
            <a:ext cx="3036808" cy="1209469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389323" y="1307406"/>
            <a:ext cx="1785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606060"/>
                </a:solidFill>
              </a:rPr>
              <a:t>YKS NEDİR?</a:t>
            </a:r>
            <a:endParaRPr lang="tr-TR" sz="2400" b="1" dirty="0">
              <a:solidFill>
                <a:srgbClr val="60606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3337765" y="1018701"/>
            <a:ext cx="5306363" cy="1015663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606060"/>
                </a:solidFill>
              </a:rPr>
              <a:t>2022-2023 Eğitim Ve Öğretim Yılında Uygulanacak Sınavdır. </a:t>
            </a:r>
          </a:p>
          <a:p>
            <a:pPr algn="ctr"/>
            <a:r>
              <a:rPr lang="tr-TR" sz="2000" b="1" dirty="0" smtClean="0">
                <a:solidFill>
                  <a:srgbClr val="606060"/>
                </a:solidFill>
              </a:rPr>
              <a:t>3 Oturum Şeklinde Uygulanacaktır.</a:t>
            </a:r>
            <a:endParaRPr lang="tr-TR" sz="2000" b="1" dirty="0">
              <a:solidFill>
                <a:srgbClr val="606060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590047" y="3243834"/>
            <a:ext cx="205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TYT SINAVI </a:t>
            </a:r>
          </a:p>
          <a:p>
            <a:pPr algn="ctr"/>
            <a:r>
              <a:rPr lang="tr-TR" sz="1800" b="1" dirty="0"/>
              <a:t>CUMARTESİ GÜNÜ</a:t>
            </a:r>
          </a:p>
          <a:p>
            <a:pPr algn="ctr"/>
            <a:r>
              <a:rPr lang="tr-TR" sz="1800" b="1" dirty="0"/>
              <a:t>YAPILACAKTIR.</a:t>
            </a:r>
          </a:p>
          <a:p>
            <a:pPr algn="ctr"/>
            <a:endParaRPr lang="tr-TR" sz="18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119260" y="3243833"/>
            <a:ext cx="205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AYT </a:t>
            </a:r>
            <a:r>
              <a:rPr lang="tr-TR" sz="1800" b="1" dirty="0"/>
              <a:t>SINAVI </a:t>
            </a:r>
          </a:p>
          <a:p>
            <a:pPr algn="ctr"/>
            <a:r>
              <a:rPr lang="tr-TR" sz="1800" b="1" dirty="0" smtClean="0"/>
              <a:t>PAZAR </a:t>
            </a:r>
            <a:r>
              <a:rPr lang="tr-TR" sz="1800" b="1" dirty="0"/>
              <a:t>GÜNÜ</a:t>
            </a:r>
          </a:p>
          <a:p>
            <a:pPr algn="ctr"/>
            <a:r>
              <a:rPr lang="tr-TR" sz="1800" b="1" dirty="0"/>
              <a:t>YAPILACAKTIR.</a:t>
            </a:r>
          </a:p>
          <a:p>
            <a:pPr algn="ctr"/>
            <a:endParaRPr lang="tr-TR" sz="1800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643169" y="3243832"/>
            <a:ext cx="205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YDT </a:t>
            </a:r>
            <a:r>
              <a:rPr lang="tr-TR" sz="1800" b="1" dirty="0"/>
              <a:t>SINAVI </a:t>
            </a:r>
          </a:p>
          <a:p>
            <a:pPr algn="ctr"/>
            <a:r>
              <a:rPr lang="tr-TR" sz="1800" b="1" dirty="0" smtClean="0"/>
              <a:t>PAZAR </a:t>
            </a:r>
            <a:r>
              <a:rPr lang="tr-TR" sz="1800" b="1" dirty="0"/>
              <a:t>GÜNÜ</a:t>
            </a:r>
          </a:p>
          <a:p>
            <a:pPr algn="ctr"/>
            <a:r>
              <a:rPr lang="tr-TR" sz="1800" b="1" dirty="0"/>
              <a:t>YAPILACAKTIR.</a:t>
            </a:r>
          </a:p>
          <a:p>
            <a:pPr algn="ctr"/>
            <a:endParaRPr lang="tr-TR" sz="1800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8165532" y="3243832"/>
            <a:ext cx="2055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1800" b="1" dirty="0" smtClean="0"/>
              <a:t>Oturum: TYT</a:t>
            </a:r>
          </a:p>
          <a:p>
            <a:pPr marL="342900" indent="-342900" algn="ctr">
              <a:buAutoNum type="arabicPeriod"/>
            </a:pPr>
            <a:r>
              <a:rPr lang="tr-TR" sz="1800" b="1" dirty="0" smtClean="0"/>
              <a:t>Oturum: AYT</a:t>
            </a:r>
          </a:p>
          <a:p>
            <a:pPr marL="342900" indent="-342900" algn="ctr">
              <a:buAutoNum type="arabicPeriod"/>
            </a:pPr>
            <a:r>
              <a:rPr lang="tr-TR" sz="1800" b="1" dirty="0" smtClean="0"/>
              <a:t>Oturum: YDT</a:t>
            </a:r>
            <a:endParaRPr lang="tr-TR" sz="18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020900" y="5139306"/>
            <a:ext cx="5614865" cy="307777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606060"/>
                </a:solidFill>
              </a:rPr>
              <a:t>YDT oturumları Pazar günü öğleden sonra yapılacaktır.</a:t>
            </a:r>
            <a:endParaRPr lang="tr-TR" sz="1400" b="1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77037" y="473154"/>
            <a:ext cx="3536352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 PUAN VE EK PUANLI PUAN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0" y="1477169"/>
            <a:ext cx="9949249" cy="265260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77329" y="17052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HAM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PUAN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482548" y="17052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EK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PUAN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4324866" y="1769134"/>
            <a:ext cx="531340" cy="3996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5947719" y="1769134"/>
            <a:ext cx="531340" cy="3996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7545858" y="1767016"/>
            <a:ext cx="531340" cy="3996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9168711" y="1767016"/>
            <a:ext cx="531340" cy="3996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539868" y="2760817"/>
            <a:ext cx="1589321" cy="819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E83436"/>
                </a:solidFill>
              </a:rPr>
              <a:t>HAM PUAN: Yapılan netler ile elde edilen puandır. OBP ekli değildir</a:t>
            </a:r>
            <a:r>
              <a:rPr lang="tr-TR" b="1" dirty="0" smtClean="0">
                <a:solidFill>
                  <a:srgbClr val="E83436"/>
                </a:solidFill>
              </a:rPr>
              <a:t>.</a:t>
            </a:r>
            <a:endParaRPr lang="tr-TR" b="1" dirty="0">
              <a:solidFill>
                <a:srgbClr val="E83436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138472" y="2760817"/>
            <a:ext cx="160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EC8C1D"/>
                </a:solidFill>
              </a:rPr>
              <a:t>EK PUAN: Meslek </a:t>
            </a:r>
            <a:r>
              <a:rPr lang="tr-TR" sz="1400" b="1" dirty="0" smtClean="0">
                <a:solidFill>
                  <a:srgbClr val="EC8C1D"/>
                </a:solidFill>
              </a:rPr>
              <a:t>Lisesi ve İmam H. L. </a:t>
            </a:r>
            <a:r>
              <a:rPr lang="tr-TR" sz="1400" b="1" dirty="0">
                <a:solidFill>
                  <a:srgbClr val="EC8C1D"/>
                </a:solidFill>
              </a:rPr>
              <a:t>mezunlarına verilen puandır.</a:t>
            </a:r>
          </a:p>
          <a:p>
            <a:pPr algn="ctr"/>
            <a:endParaRPr lang="tr-TR" sz="1400" dirty="0">
              <a:solidFill>
                <a:srgbClr val="EC8C1D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728099" y="2592192"/>
            <a:ext cx="1782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EC8C1D"/>
                </a:solidFill>
              </a:rPr>
              <a:t>Meslek </a:t>
            </a:r>
            <a:r>
              <a:rPr lang="tr-TR" sz="1400" b="1" dirty="0" smtClean="0">
                <a:solidFill>
                  <a:srgbClr val="EC8C1D"/>
                </a:solidFill>
              </a:rPr>
              <a:t>Lisesi ve İmam H. L. Mez.</a:t>
            </a:r>
          </a:p>
          <a:p>
            <a:pPr algn="ctr"/>
            <a:r>
              <a:rPr lang="tr-TR" sz="1400" b="1" dirty="0" smtClean="0">
                <a:solidFill>
                  <a:srgbClr val="EC8C1D"/>
                </a:solidFill>
              </a:rPr>
              <a:t>kendi </a:t>
            </a:r>
            <a:r>
              <a:rPr lang="tr-TR" sz="1400" b="1" dirty="0">
                <a:solidFill>
                  <a:srgbClr val="EC8C1D"/>
                </a:solidFill>
              </a:rPr>
              <a:t>alanlarını tercih ederken ek  puan alırlar.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5392695" y="2803470"/>
            <a:ext cx="1658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11BBAF"/>
                </a:solidFill>
              </a:rPr>
              <a:t>15 Puan ile 30 Puan aralığında ek puan verilmektedir.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7084509" y="2760817"/>
            <a:ext cx="1581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168BCD"/>
                </a:solidFill>
              </a:rPr>
              <a:t>DİPLOMA NOTU X 0,3 </a:t>
            </a:r>
            <a:r>
              <a:rPr lang="tr-TR" sz="1400" b="1" dirty="0" smtClean="0">
                <a:solidFill>
                  <a:srgbClr val="168BCD"/>
                </a:solidFill>
              </a:rPr>
              <a:t>Eklenecek </a:t>
            </a:r>
          </a:p>
          <a:p>
            <a:pPr algn="ctr"/>
            <a:r>
              <a:rPr lang="tr-TR" sz="1400" b="1" dirty="0" smtClean="0">
                <a:solidFill>
                  <a:srgbClr val="168BCD"/>
                </a:solidFill>
              </a:rPr>
              <a:t>ek </a:t>
            </a:r>
            <a:r>
              <a:rPr lang="tr-TR" sz="1400" b="1" dirty="0">
                <a:solidFill>
                  <a:srgbClr val="168BCD"/>
                </a:solidFill>
              </a:rPr>
              <a:t>puanı vermektedir.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8610275" y="2653094"/>
            <a:ext cx="17570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7256BD"/>
                </a:solidFill>
              </a:rPr>
              <a:t>Ek Puan alınacak alanlar başvuru kılavuzunda Tablo 3A ve 3C den bakılabilir.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835972" y="4357835"/>
            <a:ext cx="77743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30.03.2012 tarihinden sonra Meslek Lisesine Kayıt olan adaylar sadece ÖNLİSANS tercihlerinde ek puan alırlar</a:t>
            </a:r>
            <a:r>
              <a:rPr lang="tr-TR" b="1" dirty="0" smtClean="0"/>
              <a:t>. Bu tarih öncesi ilgili liselere kayıt olan adaylar LİSANS programları içinde ek puan alabilirler.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462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971603" y="387208"/>
            <a:ext cx="328921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YERLEŞTİRME PUANI NEDİR?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6" y="1445308"/>
            <a:ext cx="2453006" cy="25335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353" y="2860145"/>
            <a:ext cx="2453006" cy="25470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680" y="1445308"/>
            <a:ext cx="2453006" cy="25335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686" y="2618109"/>
            <a:ext cx="2466026" cy="254701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408670" y="1507093"/>
            <a:ext cx="7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01</a:t>
            </a:r>
            <a:endParaRPr lang="tr-TR" sz="28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959189" y="2687378"/>
            <a:ext cx="7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02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496442" y="1544164"/>
            <a:ext cx="7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03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8938053" y="2687378"/>
            <a:ext cx="7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04</a:t>
            </a:r>
            <a:endParaRPr lang="tr-TR" sz="28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26910" y="2246981"/>
            <a:ext cx="2222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7000"/>
                </a:solidFill>
              </a:rPr>
              <a:t>Yerleştirme Puanı Ham Puanın Üstüne Okul </a:t>
            </a:r>
          </a:p>
          <a:p>
            <a:pPr algn="ctr"/>
            <a:r>
              <a:rPr lang="tr-TR" sz="1400" b="1" dirty="0" smtClean="0">
                <a:solidFill>
                  <a:srgbClr val="FF7000"/>
                </a:solidFill>
              </a:rPr>
              <a:t>Puanın eklenmiş Halidir.</a:t>
            </a:r>
            <a:r>
              <a:rPr lang="tr-TR" sz="1400" b="1" dirty="0">
                <a:solidFill>
                  <a:srgbClr val="FF7000"/>
                </a:solidFill>
              </a:rPr>
              <a:t> Sınav Sonucunda Y-TYT,     Y-SAY, Y-SÖZ, Y-EA ve Y-DİL diye yazar.</a:t>
            </a:r>
          </a:p>
          <a:p>
            <a:pPr algn="ctr"/>
            <a:endParaRPr lang="tr-TR" sz="1400" b="1" dirty="0" smtClean="0">
              <a:solidFill>
                <a:srgbClr val="FF7000"/>
              </a:solidFill>
            </a:endParaRPr>
          </a:p>
          <a:p>
            <a:endParaRPr lang="tr-TR" sz="1400" dirty="0">
              <a:solidFill>
                <a:srgbClr val="FF7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222835" y="3564687"/>
            <a:ext cx="19505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8DC2"/>
                </a:solidFill>
              </a:rPr>
              <a:t>Adayın tercih yapacağı </a:t>
            </a:r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r>
              <a:rPr lang="tr-TR" sz="1400" b="1" dirty="0">
                <a:solidFill>
                  <a:srgbClr val="008DC2"/>
                </a:solidFill>
              </a:rPr>
              <a:t>puandır…Yerleştirme </a:t>
            </a:r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8DC2"/>
                </a:solidFill>
              </a:rPr>
              <a:t>Puanı </a:t>
            </a:r>
            <a:r>
              <a:rPr lang="tr-TR" sz="1400" b="1" dirty="0">
                <a:solidFill>
                  <a:srgbClr val="008DC2"/>
                </a:solidFill>
              </a:rPr>
              <a:t>oluşmayan </a:t>
            </a:r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8DC2"/>
                </a:solidFill>
              </a:rPr>
              <a:t>adayların </a:t>
            </a:r>
            <a:r>
              <a:rPr lang="tr-TR" sz="1400" b="1" dirty="0">
                <a:solidFill>
                  <a:srgbClr val="008DC2"/>
                </a:solidFill>
              </a:rPr>
              <a:t>tercih hakları </a:t>
            </a:r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8DC2"/>
                </a:solidFill>
              </a:rPr>
              <a:t>olmayacaktır</a:t>
            </a:r>
            <a:r>
              <a:rPr lang="tr-TR" sz="1400" b="1" dirty="0">
                <a:solidFill>
                  <a:srgbClr val="008DC2"/>
                </a:solidFill>
              </a:rPr>
              <a:t>.</a:t>
            </a:r>
          </a:p>
          <a:p>
            <a:pPr algn="ctr"/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endParaRPr lang="tr-TR" sz="1400" b="1" dirty="0">
              <a:solidFill>
                <a:srgbClr val="008DC2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031656" y="2275370"/>
            <a:ext cx="205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C4E77"/>
                </a:solidFill>
              </a:rPr>
              <a:t>- En yüksek Puan</a:t>
            </a:r>
          </a:p>
          <a:p>
            <a:r>
              <a:rPr lang="tr-TR" b="1" dirty="0" smtClean="0">
                <a:solidFill>
                  <a:srgbClr val="0C4E77"/>
                </a:solidFill>
              </a:rPr>
              <a:t>560 Puandır.</a:t>
            </a:r>
            <a:endParaRPr lang="tr-TR" b="1" dirty="0">
              <a:solidFill>
                <a:srgbClr val="0C4E77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268664" y="2822845"/>
            <a:ext cx="295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C4E77"/>
                </a:solidFill>
              </a:rPr>
              <a:t>- Ek puanlı en </a:t>
            </a:r>
          </a:p>
          <a:p>
            <a:pPr algn="ctr"/>
            <a:r>
              <a:rPr lang="tr-TR" b="1" dirty="0" smtClean="0">
                <a:solidFill>
                  <a:srgbClr val="0C4E77"/>
                </a:solidFill>
              </a:rPr>
              <a:t>yüksek Puan </a:t>
            </a:r>
          </a:p>
          <a:p>
            <a:pPr algn="ctr"/>
            <a:r>
              <a:rPr lang="tr-TR" b="1" dirty="0" smtClean="0">
                <a:solidFill>
                  <a:srgbClr val="0C4E77"/>
                </a:solidFill>
              </a:rPr>
              <a:t>590 Puandır.</a:t>
            </a:r>
            <a:endParaRPr lang="tr-TR" b="1" dirty="0">
              <a:solidFill>
                <a:srgbClr val="0C4E77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8032465" y="3342484"/>
            <a:ext cx="2348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6B839B"/>
                </a:solidFill>
              </a:rPr>
              <a:t>0,5 Net yapma kuralını</a:t>
            </a:r>
          </a:p>
          <a:p>
            <a:pPr algn="ctr"/>
            <a:r>
              <a:rPr lang="tr-TR" b="1" dirty="0" smtClean="0">
                <a:solidFill>
                  <a:srgbClr val="6B839B"/>
                </a:solidFill>
              </a:rPr>
              <a:t>Geçemeyen adayların</a:t>
            </a:r>
          </a:p>
          <a:p>
            <a:pPr algn="ctr"/>
            <a:r>
              <a:rPr lang="tr-TR" sz="1600" b="1" dirty="0" smtClean="0">
                <a:solidFill>
                  <a:srgbClr val="6B839B"/>
                </a:solidFill>
              </a:rPr>
              <a:t>Yerleştirme puanları</a:t>
            </a:r>
          </a:p>
          <a:p>
            <a:pPr algn="ctr"/>
            <a:r>
              <a:rPr lang="tr-TR" b="1" dirty="0" smtClean="0">
                <a:solidFill>
                  <a:srgbClr val="6B839B"/>
                </a:solidFill>
              </a:rPr>
              <a:t>Oluşmayacaktır.</a:t>
            </a:r>
            <a:endParaRPr lang="tr-TR" sz="1600" dirty="0">
              <a:solidFill>
                <a:srgbClr val="6B8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82" y="396387"/>
            <a:ext cx="9261517" cy="49881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97" y="1728904"/>
            <a:ext cx="3640172" cy="36556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513" y="926838"/>
            <a:ext cx="835943" cy="161858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08442" y="2391400"/>
            <a:ext cx="132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PUAN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TÜRÜ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809114" y="2490350"/>
            <a:ext cx="132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ETKİ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279363" y="3622967"/>
            <a:ext cx="2143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SAYISAL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SÖZEL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EŞİT AĞIRLIK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DİL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338706" y="3698763"/>
            <a:ext cx="217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6F57"/>
                </a:solidFill>
              </a:rPr>
              <a:t>TYT=%40</a:t>
            </a:r>
          </a:p>
          <a:p>
            <a:pPr algn="ctr"/>
            <a:r>
              <a:rPr lang="tr-TR" sz="3200" b="1" dirty="0" smtClean="0">
                <a:solidFill>
                  <a:srgbClr val="FF6F57"/>
                </a:solidFill>
              </a:rPr>
              <a:t>AYT=%60</a:t>
            </a:r>
            <a:endParaRPr lang="tr-TR" sz="3200" b="1" dirty="0">
              <a:solidFill>
                <a:srgbClr val="FF6F57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018522" y="3462378"/>
            <a:ext cx="790592" cy="160589"/>
          </a:xfrm>
          <a:prstGeom prst="rect">
            <a:avLst/>
          </a:prstGeom>
        </p:spPr>
      </p:pic>
      <p:sp>
        <p:nvSpPr>
          <p:cNvPr id="12" name="Çarpı 11"/>
          <p:cNvSpPr/>
          <p:nvPr/>
        </p:nvSpPr>
        <p:spPr>
          <a:xfrm>
            <a:off x="4940605" y="3690936"/>
            <a:ext cx="557212" cy="493407"/>
          </a:xfrm>
          <a:prstGeom prst="pl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628771" y="165615"/>
            <a:ext cx="3674749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TESTLERİN % OLARAK TEKİSİ</a:t>
            </a:r>
          </a:p>
        </p:txBody>
      </p:sp>
    </p:spTree>
    <p:extLst>
      <p:ext uri="{BB962C8B-B14F-4D97-AF65-F5344CB8AC3E}">
        <p14:creationId xmlns:p14="http://schemas.microsoft.com/office/powerpoint/2010/main" val="16367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28771" y="165615"/>
            <a:ext cx="328921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ÖNEMLİ AÇIKLAMALAR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1" y="848028"/>
            <a:ext cx="4942541" cy="484581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28853" y="947030"/>
            <a:ext cx="43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Sınavlar genel olarak Haziran ayının 2. haftası hafta sonu yapılır.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991544" y="1892273"/>
            <a:ext cx="5990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Sınava giren adaylar sabah oturumu için saat:10:00’dan öğleden sonra oturumu içinde 15:30’dan sonra sınav salonuna alınmazlar.</a:t>
            </a:r>
            <a:endParaRPr lang="tr-TR" sz="16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86931" y="2837516"/>
            <a:ext cx="5605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Oturum ücreti 2022 yılına ait her bir oturum için 115 TL olup ücretler sonraki yıllar için ÖSYM tarafından yeniden belirlenir. 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700433" y="4281069"/>
            <a:ext cx="5778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/>
              <a:t>Sınava katılan adaylar için sınava giriş evrakı ile birlikte fotoğrafı güncel olan Yeni Nüfus cüzdanı veya geçerliliği olan pasaport istenmektedir.</a:t>
            </a:r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20021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u="sng" dirty="0" smtClean="0"/>
              <a:t>ÖNEMLİ NOTLAR</a:t>
            </a:r>
            <a:endParaRPr lang="tr-TR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Yetenek sınavı olan bölümlere gitmek için </a:t>
            </a:r>
            <a:r>
              <a:rPr lang="tr-TR" dirty="0" err="1" smtClean="0"/>
              <a:t>tyt</a:t>
            </a:r>
            <a:r>
              <a:rPr lang="tr-TR" dirty="0" smtClean="0"/>
              <a:t> başarı sıralaması en az 800 bin olmalı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OBP hangi koşullarda kırılır?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OBP bir önceki yıl kontenjanı olan bir yükseköğretim kurumunu tercihle kazanan adaylarda kayıt yapsa da yapmasa da kırılır. Yetenek sınavıyla alan üniversitelerde ise öğrenci kazanıp kayıt yaptırmadıysa </a:t>
            </a:r>
            <a:r>
              <a:rPr lang="tr-TR" dirty="0" err="1"/>
              <a:t>OBP’si</a:t>
            </a:r>
            <a:r>
              <a:rPr lang="tr-TR" dirty="0"/>
              <a:t> kırılmaz. Kayıt yaptırdıysa </a:t>
            </a:r>
            <a:r>
              <a:rPr lang="tr-TR" dirty="0" smtClean="0"/>
              <a:t>kırılır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Kopya çeken 2 yıl sınavlardan men cezası alır</a:t>
            </a:r>
          </a:p>
        </p:txBody>
      </p:sp>
    </p:spTree>
    <p:extLst>
      <p:ext uri="{BB962C8B-B14F-4D97-AF65-F5344CB8AC3E}">
        <p14:creationId xmlns:p14="http://schemas.microsoft.com/office/powerpoint/2010/main" val="206646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545759" y="1644075"/>
            <a:ext cx="2551148" cy="311780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627"/>
            <a:r>
              <a:rPr lang="tr-TR" sz="47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48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133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1356784" y="0"/>
            <a:ext cx="8125883" cy="881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12627"/>
            <a:endParaRPr lang="tr-TR">
              <a:solidFill>
                <a:srgbClr val="000000"/>
              </a:solidFill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1211131" y="56545"/>
            <a:ext cx="8125883" cy="9676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812627"/>
            <a:r>
              <a:rPr lang="tr-TR" sz="3555" dirty="0">
                <a:ln w="0"/>
                <a:solidFill>
                  <a:srgbClr val="E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SAYISAL PUANA GÖRE </a:t>
            </a:r>
          </a:p>
          <a:p>
            <a:pPr algn="ctr" defTabSz="812627"/>
            <a:endParaRPr lang="en-US" sz="2133" b="1" cap="all" dirty="0">
              <a:ln/>
              <a:solidFill>
                <a:srgbClr val="EF0000"/>
              </a:solidFill>
              <a:effectLst>
                <a:outerShdw blurRad="19685" dist="12700" dir="5400000" algn="tl" rotWithShape="0">
                  <a:srgbClr val="EF00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1573139" y="512233"/>
            <a:ext cx="729454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2627"/>
            <a:r>
              <a:rPr lang="tr-TR" sz="2133" b="1" dirty="0">
                <a:ln w="1905"/>
                <a:gradFill>
                  <a:gsLst>
                    <a:gs pos="0">
                      <a:srgbClr val="008BEF">
                        <a:shade val="20000"/>
                        <a:satMod val="200000"/>
                      </a:srgbClr>
                    </a:gs>
                    <a:gs pos="78000">
                      <a:srgbClr val="008BE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8BE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133" b="1" dirty="0">
              <a:ln w="1905"/>
              <a:gradFill>
                <a:gsLst>
                  <a:gs pos="0">
                    <a:srgbClr val="008BEF">
                      <a:shade val="20000"/>
                      <a:satMod val="200000"/>
                    </a:srgbClr>
                  </a:gs>
                  <a:gs pos="78000">
                    <a:srgbClr val="008BEF">
                      <a:tint val="90000"/>
                      <a:shade val="89000"/>
                      <a:satMod val="220000"/>
                    </a:srgbClr>
                  </a:gs>
                  <a:gs pos="100000">
                    <a:srgbClr val="008BE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4194544" y="976890"/>
          <a:ext cx="4796791" cy="474901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96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Tıp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Beslenme ve Diyetetik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Bilgisayar ve Yazılım Mühendisliği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Dil ve Konuşma Terapisi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Dijital Oyun Tasarımı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Diş Hekimliği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Eczacılık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 err="1"/>
                        <a:t>Ergoterapi</a:t>
                      </a:r>
                      <a:r>
                        <a:rPr lang="tr-TR" sz="1400" dirty="0"/>
                        <a:t> (Fakülte, Yüksek kul)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Fizyoterapi ve Rehabilitasyon (Fakülte-Yüksek Okul)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Genetik ve </a:t>
                      </a:r>
                      <a:r>
                        <a:rPr lang="tr-TR" sz="1400" dirty="0" err="1"/>
                        <a:t>Biyomühendislik</a:t>
                      </a:r>
                      <a:endParaRPr lang="tr-TR" sz="1400" dirty="0"/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Hemşirelik (Fakülte)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İç Mimarlık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Kentsel Tasarım ve Peyzaj Mimarlığı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Mimarlık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6601">
                <a:tc>
                  <a:txBody>
                    <a:bodyPr/>
                    <a:lstStyle/>
                    <a:p>
                      <a:r>
                        <a:rPr lang="tr-TR" sz="1400" dirty="0"/>
                        <a:t>Moleküler Biyoloji ve Genetik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8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545759" y="1644075"/>
            <a:ext cx="2551148" cy="334484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627"/>
            <a:r>
              <a:rPr lang="tr-TR" sz="47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488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48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133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1215052" y="0"/>
            <a:ext cx="8125883" cy="881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12627"/>
            <a:endParaRPr lang="tr-TR">
              <a:solidFill>
                <a:srgbClr val="000000"/>
              </a:solidFill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1211131" y="56545"/>
            <a:ext cx="8125883" cy="9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627"/>
            <a:r>
              <a:rPr lang="tr-TR" sz="3555" dirty="0">
                <a:ln w="0"/>
                <a:solidFill>
                  <a:srgbClr val="E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EŞİT AĞIRLIK PUANINA GÖRE</a:t>
            </a:r>
          </a:p>
          <a:p>
            <a:pPr algn="ctr" defTabSz="812627"/>
            <a:endParaRPr lang="en-US" sz="2133" dirty="0">
              <a:ln w="0"/>
              <a:solidFill>
                <a:srgbClr val="E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1573139" y="512233"/>
            <a:ext cx="729454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2627"/>
            <a:r>
              <a:rPr lang="tr-TR" sz="2133" b="1" dirty="0">
                <a:ln w="1905"/>
                <a:gradFill>
                  <a:gsLst>
                    <a:gs pos="0">
                      <a:srgbClr val="008BEF">
                        <a:shade val="20000"/>
                        <a:satMod val="200000"/>
                      </a:srgbClr>
                    </a:gs>
                    <a:gs pos="78000">
                      <a:srgbClr val="008BE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8BE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133" b="1" dirty="0">
              <a:ln w="1905"/>
              <a:gradFill>
                <a:gsLst>
                  <a:gs pos="0">
                    <a:srgbClr val="008BEF">
                      <a:shade val="20000"/>
                      <a:satMod val="200000"/>
                    </a:srgbClr>
                  </a:gs>
                  <a:gs pos="78000">
                    <a:srgbClr val="008BEF">
                      <a:tint val="90000"/>
                      <a:shade val="89000"/>
                      <a:satMod val="220000"/>
                    </a:srgbClr>
                  </a:gs>
                  <a:gs pos="100000">
                    <a:srgbClr val="008BE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066924" y="5769942"/>
            <a:ext cx="282280" cy="324471"/>
          </a:xfrm>
        </p:spPr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4600837" y="1005237"/>
          <a:ext cx="4428291" cy="4720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428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4712">
                <a:tc>
                  <a:txBody>
                    <a:bodyPr/>
                    <a:lstStyle/>
                    <a:p>
                      <a:r>
                        <a:rPr lang="tr-TR" sz="1400" b="0" dirty="0"/>
                        <a:t>Hukuk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Çocuk Gelişimi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Sosyal Hizmet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Grafik Tasarım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Siyaset Bilimi ve Kamu Yönetimi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İç Mimarlık ve Çevre Tasarımı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/>
                        <a:t>Bankacılık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İktisadi ve İdari Bilimler Programları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İşletme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Kamu Yönetimi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Uluslararası İlişkiler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Moda Tasarımı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Psikoloji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Rehberlik ve Psikolojik Danışmanlık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Sınıf Öğretmenliği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2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545759" y="1644075"/>
            <a:ext cx="2551148" cy="3344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12627"/>
            <a:r>
              <a:rPr lang="tr-TR" sz="47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 defTabSz="812627"/>
            <a:r>
              <a:rPr lang="tr-TR" sz="248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133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1356784" y="0"/>
            <a:ext cx="8125883" cy="881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12627"/>
            <a:endParaRPr lang="tr-TR">
              <a:solidFill>
                <a:srgbClr val="000000"/>
              </a:solidFill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1211131" y="56545"/>
            <a:ext cx="8125883" cy="9676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812627"/>
            <a:r>
              <a:rPr lang="tr-TR" sz="3555" dirty="0">
                <a:ln w="0"/>
                <a:solidFill>
                  <a:srgbClr val="E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SÖZEL PUANINA GÖRE</a:t>
            </a:r>
          </a:p>
          <a:p>
            <a:pPr algn="ctr" defTabSz="812627"/>
            <a:endParaRPr lang="en-US" sz="2133" b="1" cap="all" dirty="0">
              <a:ln/>
              <a:solidFill>
                <a:srgbClr val="EF0000"/>
              </a:solidFill>
              <a:effectLst>
                <a:outerShdw blurRad="19685" dist="12700" dir="5400000" algn="tl" rotWithShape="0">
                  <a:srgbClr val="EF00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1573139" y="512233"/>
            <a:ext cx="729454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2627"/>
            <a:r>
              <a:rPr lang="tr-TR" sz="2133" b="1" dirty="0">
                <a:ln w="1905"/>
                <a:gradFill>
                  <a:gsLst>
                    <a:gs pos="0">
                      <a:srgbClr val="008BEF">
                        <a:shade val="20000"/>
                        <a:satMod val="200000"/>
                      </a:srgbClr>
                    </a:gs>
                    <a:gs pos="78000">
                      <a:srgbClr val="008BE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8BE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133" b="1" dirty="0">
              <a:ln w="1905"/>
              <a:gradFill>
                <a:gsLst>
                  <a:gs pos="0">
                    <a:srgbClr val="008BEF">
                      <a:shade val="20000"/>
                      <a:satMod val="200000"/>
                    </a:srgbClr>
                  </a:gs>
                  <a:gs pos="78000">
                    <a:srgbClr val="008BEF">
                      <a:tint val="90000"/>
                      <a:shade val="89000"/>
                      <a:satMod val="220000"/>
                    </a:srgbClr>
                  </a:gs>
                  <a:gs pos="100000">
                    <a:srgbClr val="008BE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066924" y="5769942"/>
            <a:ext cx="282280" cy="324471"/>
          </a:xfrm>
        </p:spPr>
        <p:txBody>
          <a:bodyPr/>
          <a:lstStyle/>
          <a:p>
            <a:fld id="{2F0443AE-4F20-4B40-B91B-135E9B6A23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4600837" y="1005237"/>
          <a:ext cx="4428291" cy="4720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28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4712">
                <a:tc>
                  <a:txBody>
                    <a:bodyPr/>
                    <a:lstStyle/>
                    <a:p>
                      <a:r>
                        <a:rPr lang="tr-TR" sz="1400" b="0" dirty="0"/>
                        <a:t>Animasyon ve Oyun Tasarımı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Çizgi Film ve Animasyon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Halkla İlişkiler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İlahiyat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Okul Öncesi Öğretmenliği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Özel Eğitim Öğretmenliği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/>
                        <a:t>Radyo, Televizyon ve Sinema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Rekreasyon Yönetimi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Sinema ve Televizyon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Sosyal Bilgiler Öğretmenliği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Türkçe Öğretmenliği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Tarih Öğretmenliği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Medya ve İletişim 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İslam ve Din Bilimleri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r>
                        <a:rPr lang="tr-TR" sz="1400" dirty="0"/>
                        <a:t>Gastronomi ve Mutfak Sanatları</a:t>
                      </a:r>
                    </a:p>
                  </a:txBody>
                  <a:tcPr marL="81259" marR="81259" marT="40629" marB="40629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2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5" y="276726"/>
            <a:ext cx="4969042" cy="581768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"/>
          <a:stretch/>
        </p:blipFill>
        <p:spPr>
          <a:xfrm>
            <a:off x="5570621" y="276727"/>
            <a:ext cx="4969042" cy="5817686"/>
          </a:xfrm>
        </p:spPr>
      </p:pic>
    </p:spTree>
    <p:extLst>
      <p:ext uri="{BB962C8B-B14F-4D97-AF65-F5344CB8AC3E}">
        <p14:creationId xmlns:p14="http://schemas.microsoft.com/office/powerpoint/2010/main" val="6447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5" y="324853"/>
            <a:ext cx="4836695" cy="5769560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2" y="324853"/>
            <a:ext cx="4764504" cy="5769560"/>
          </a:xfrm>
        </p:spPr>
      </p:pic>
    </p:spTree>
    <p:extLst>
      <p:ext uri="{BB962C8B-B14F-4D97-AF65-F5344CB8AC3E}">
        <p14:creationId xmlns:p14="http://schemas.microsoft.com/office/powerpoint/2010/main" val="42892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6369602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YETERLİLİK TESTİ (TYT) SORU SAYILARI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4" y="1553937"/>
            <a:ext cx="10137188" cy="324048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152450" y="2143783"/>
            <a:ext cx="97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TÜRKÇE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3627920" y="2020672"/>
            <a:ext cx="117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SOSYAL</a:t>
            </a:r>
            <a:br>
              <a:rPr lang="tr-TR" b="1" dirty="0" smtClean="0"/>
            </a:br>
            <a:r>
              <a:rPr lang="tr-TR" b="1" dirty="0" smtClean="0"/>
              <a:t>BİLİMLER</a:t>
            </a:r>
            <a:endParaRPr lang="tr-TR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6016893" y="2143783"/>
            <a:ext cx="140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MATEMATİK</a:t>
            </a:r>
            <a:endParaRPr lang="tr-TR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8534037" y="2020671"/>
            <a:ext cx="140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FEN</a:t>
            </a:r>
            <a:br>
              <a:rPr lang="tr-TR" b="1" dirty="0" smtClean="0"/>
            </a:br>
            <a:r>
              <a:rPr lang="tr-TR" b="1" dirty="0" smtClean="0"/>
              <a:t>BİLİMLERİ</a:t>
            </a:r>
            <a:endParaRPr lang="tr-TR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702324" y="3040780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dirty="0" smtClean="0"/>
              <a:t>40</a:t>
            </a:r>
          </a:p>
          <a:p>
            <a:pPr algn="ctr">
              <a:spcBef>
                <a:spcPts val="100"/>
              </a:spcBef>
            </a:pPr>
            <a:r>
              <a:rPr lang="tr-TR" b="1" dirty="0" smtClean="0"/>
              <a:t>Soru</a:t>
            </a:r>
            <a:endParaRPr lang="tr-TR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6721652" y="3040779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dirty="0" smtClean="0"/>
              <a:t>40</a:t>
            </a:r>
          </a:p>
          <a:p>
            <a:pPr algn="ctr">
              <a:spcBef>
                <a:spcPts val="100"/>
              </a:spcBef>
            </a:pPr>
            <a:r>
              <a:rPr lang="tr-TR" b="1" dirty="0" smtClean="0"/>
              <a:t>Soru</a:t>
            </a:r>
            <a:endParaRPr lang="tr-TR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4211988" y="3072182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dirty="0" smtClean="0"/>
              <a:t>20</a:t>
            </a:r>
          </a:p>
          <a:p>
            <a:pPr algn="ctr">
              <a:spcBef>
                <a:spcPts val="100"/>
              </a:spcBef>
            </a:pPr>
            <a:r>
              <a:rPr lang="tr-TR" b="1" dirty="0" smtClean="0"/>
              <a:t>Soru</a:t>
            </a:r>
            <a:endParaRPr lang="tr-TR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9263510" y="3040778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dirty="0" smtClean="0"/>
              <a:t>20</a:t>
            </a:r>
          </a:p>
          <a:p>
            <a:pPr algn="ctr">
              <a:spcBef>
                <a:spcPts val="100"/>
              </a:spcBef>
            </a:pPr>
            <a:r>
              <a:rPr lang="tr-TR" b="1" dirty="0" smtClean="0"/>
              <a:t>Soru</a:t>
            </a:r>
            <a:endParaRPr lang="tr-TR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758244" y="3904434"/>
            <a:ext cx="214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Paragraf ağırlıkta sorular sorulmaktadır.</a:t>
            </a:r>
            <a:endParaRPr lang="tr-TR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3341466" y="3693493"/>
            <a:ext cx="214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Tarih: 5 Soru</a:t>
            </a:r>
          </a:p>
          <a:p>
            <a:r>
              <a:rPr lang="tr-TR" b="1" dirty="0" smtClean="0"/>
              <a:t>Coğrafya: 5 Soru</a:t>
            </a:r>
          </a:p>
          <a:p>
            <a:r>
              <a:rPr lang="tr-TR" b="1" dirty="0" smtClean="0"/>
              <a:t>Felsefe: 5 Soru</a:t>
            </a:r>
          </a:p>
          <a:p>
            <a:r>
              <a:rPr lang="tr-TR" b="1" dirty="0" smtClean="0"/>
              <a:t>Din Kültürü: 5 Soru</a:t>
            </a:r>
            <a:endParaRPr lang="tr-TR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5775743" y="3756618"/>
            <a:ext cx="214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Geometri soruları da Matematik testi kapsamında sorulmaktadır.</a:t>
            </a:r>
            <a:endParaRPr lang="tr-TR" b="1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8457821" y="3765594"/>
            <a:ext cx="2145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Fizik: 7 Soru</a:t>
            </a:r>
          </a:p>
          <a:p>
            <a:r>
              <a:rPr lang="tr-TR" b="1" dirty="0" smtClean="0"/>
              <a:t>Kimya: 7 Soru</a:t>
            </a:r>
          </a:p>
          <a:p>
            <a:r>
              <a:rPr lang="tr-TR" b="1" dirty="0" smtClean="0"/>
              <a:t>Biyoloji: 6 Soru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548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0" y="264694"/>
            <a:ext cx="4957010" cy="5690937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21" y="264693"/>
            <a:ext cx="4668253" cy="5690937"/>
          </a:xfrm>
        </p:spPr>
      </p:pic>
    </p:spTree>
    <p:extLst>
      <p:ext uri="{BB962C8B-B14F-4D97-AF65-F5344CB8AC3E}">
        <p14:creationId xmlns:p14="http://schemas.microsoft.com/office/powerpoint/2010/main" val="29283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288758"/>
            <a:ext cx="4872789" cy="570296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84" y="288758"/>
            <a:ext cx="4913551" cy="5702968"/>
          </a:xfrm>
        </p:spPr>
      </p:pic>
    </p:spTree>
    <p:extLst>
      <p:ext uri="{BB962C8B-B14F-4D97-AF65-F5344CB8AC3E}">
        <p14:creationId xmlns:p14="http://schemas.microsoft.com/office/powerpoint/2010/main" val="14788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" y="385010"/>
            <a:ext cx="8566484" cy="4884821"/>
          </a:xfrm>
        </p:spPr>
      </p:pic>
    </p:spTree>
    <p:extLst>
      <p:ext uri="{BB962C8B-B14F-4D97-AF65-F5344CB8AC3E}">
        <p14:creationId xmlns:p14="http://schemas.microsoft.com/office/powerpoint/2010/main" val="13334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6" y="264695"/>
            <a:ext cx="4931722" cy="582971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0" y="264695"/>
            <a:ext cx="4759957" cy="5829718"/>
          </a:xfrm>
        </p:spPr>
      </p:pic>
    </p:spTree>
    <p:extLst>
      <p:ext uri="{BB962C8B-B14F-4D97-AF65-F5344CB8AC3E}">
        <p14:creationId xmlns:p14="http://schemas.microsoft.com/office/powerpoint/2010/main" val="22639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239752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5 Yılın Ders Bazında Net Ortalaması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5243"/>
              </p:ext>
            </p:extLst>
          </p:nvPr>
        </p:nvGraphicFramePr>
        <p:xfrm>
          <a:off x="820272" y="1156443"/>
          <a:ext cx="9601199" cy="44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1249">
                  <a:extLst>
                    <a:ext uri="{9D8B030D-6E8A-4147-A177-3AD203B41FA5}">
                      <a16:colId xmlns:a16="http://schemas.microsoft.com/office/drawing/2014/main" xmlns="" val="262707428"/>
                    </a:ext>
                  </a:extLst>
                </a:gridCol>
                <a:gridCol w="1495682">
                  <a:extLst>
                    <a:ext uri="{9D8B030D-6E8A-4147-A177-3AD203B41FA5}">
                      <a16:colId xmlns:a16="http://schemas.microsoft.com/office/drawing/2014/main" xmlns="" val="4278416114"/>
                    </a:ext>
                  </a:extLst>
                </a:gridCol>
                <a:gridCol w="1466260">
                  <a:extLst>
                    <a:ext uri="{9D8B030D-6E8A-4147-A177-3AD203B41FA5}">
                      <a16:colId xmlns:a16="http://schemas.microsoft.com/office/drawing/2014/main" xmlns="" val="3119523514"/>
                    </a:ext>
                  </a:extLst>
                </a:gridCol>
                <a:gridCol w="1261664">
                  <a:extLst>
                    <a:ext uri="{9D8B030D-6E8A-4147-A177-3AD203B41FA5}">
                      <a16:colId xmlns:a16="http://schemas.microsoft.com/office/drawing/2014/main" xmlns="" val="770519244"/>
                    </a:ext>
                  </a:extLst>
                </a:gridCol>
                <a:gridCol w="1261664">
                  <a:extLst>
                    <a:ext uri="{9D8B030D-6E8A-4147-A177-3AD203B41FA5}">
                      <a16:colId xmlns:a16="http://schemas.microsoft.com/office/drawing/2014/main" xmlns="" val="138613360"/>
                    </a:ext>
                  </a:extLst>
                </a:gridCol>
                <a:gridCol w="1210516">
                  <a:extLst>
                    <a:ext uri="{9D8B030D-6E8A-4147-A177-3AD203B41FA5}">
                      <a16:colId xmlns:a16="http://schemas.microsoft.com/office/drawing/2014/main" xmlns="" val="3972182944"/>
                    </a:ext>
                  </a:extLst>
                </a:gridCol>
                <a:gridCol w="1264164">
                  <a:extLst>
                    <a:ext uri="{9D8B030D-6E8A-4147-A177-3AD203B41FA5}">
                      <a16:colId xmlns:a16="http://schemas.microsoft.com/office/drawing/2014/main" xmlns="" val="3818672566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TÜRKÇE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40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16,1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14,6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14,2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18,04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17,7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9229759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SOSYAL BİL.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6,0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7,7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8,3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9953208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MAT.-1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40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6,6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5,5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5,1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2858592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FEN</a:t>
                      </a:r>
                      <a:r>
                        <a:rPr lang="tr-TR" baseline="0" dirty="0" smtClean="0">
                          <a:effectLst/>
                        </a:rPr>
                        <a:t> BİL.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2,8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3,2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7449965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EDEBİYAT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4,9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6,4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6,6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9877727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TARİH-1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428107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COĞ.-1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1,5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2,3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0616991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TARİH-2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35569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988359" y="817889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Dersler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460811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Soru Sayıları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047564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2018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365372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2019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622674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2020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846357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2021</a:t>
            </a:r>
            <a:endParaRPr lang="tr-TR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022977" y="817873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2022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782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239752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5 Yılın Ders Bazında Net Ortalaması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88359" y="817889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Dersler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460811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Soru Sayıları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845857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2018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284688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2019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508375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2020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812740" y="817877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2021</a:t>
            </a:r>
            <a:endParaRPr lang="tr-TR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076767" y="817853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2022</a:t>
            </a:r>
            <a:endParaRPr lang="tr-TR" b="1" dirty="0"/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64598"/>
              </p:ext>
            </p:extLst>
          </p:nvPr>
        </p:nvGraphicFramePr>
        <p:xfrm>
          <a:off x="988361" y="1156439"/>
          <a:ext cx="9433110" cy="43703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72183">
                  <a:extLst>
                    <a:ext uri="{9D8B030D-6E8A-4147-A177-3AD203B41FA5}">
                      <a16:colId xmlns:a16="http://schemas.microsoft.com/office/drawing/2014/main" xmlns="" val="262707428"/>
                    </a:ext>
                  </a:extLst>
                </a:gridCol>
                <a:gridCol w="1215948">
                  <a:extLst>
                    <a:ext uri="{9D8B030D-6E8A-4147-A177-3AD203B41FA5}">
                      <a16:colId xmlns:a16="http://schemas.microsoft.com/office/drawing/2014/main" xmlns="" val="4278416114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xmlns="" val="3119523514"/>
                    </a:ext>
                  </a:extLst>
                </a:gridCol>
                <a:gridCol w="1323262">
                  <a:extLst>
                    <a:ext uri="{9D8B030D-6E8A-4147-A177-3AD203B41FA5}">
                      <a16:colId xmlns:a16="http://schemas.microsoft.com/office/drawing/2014/main" xmlns="" val="770519244"/>
                    </a:ext>
                  </a:extLst>
                </a:gridCol>
                <a:gridCol w="1260250">
                  <a:extLst>
                    <a:ext uri="{9D8B030D-6E8A-4147-A177-3AD203B41FA5}">
                      <a16:colId xmlns:a16="http://schemas.microsoft.com/office/drawing/2014/main" xmlns="" val="138613360"/>
                    </a:ext>
                  </a:extLst>
                </a:gridCol>
                <a:gridCol w="1386275">
                  <a:extLst>
                    <a:ext uri="{9D8B030D-6E8A-4147-A177-3AD203B41FA5}">
                      <a16:colId xmlns:a16="http://schemas.microsoft.com/office/drawing/2014/main" xmlns="" val="3972182944"/>
                    </a:ext>
                  </a:extLst>
                </a:gridCol>
                <a:gridCol w="1257410">
                  <a:extLst>
                    <a:ext uri="{9D8B030D-6E8A-4147-A177-3AD203B41FA5}">
                      <a16:colId xmlns:a16="http://schemas.microsoft.com/office/drawing/2014/main" xmlns="" val="3967858681"/>
                    </a:ext>
                  </a:extLst>
                </a:gridCol>
              </a:tblGrid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COĞ.-2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2,7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9229759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FELSEFE GR.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4,11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9953208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DİN KÜL.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2858592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MAT-2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7,2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7449965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FİZİK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9877727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KİMYA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428107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BİYOLOJİ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0616991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İNGİLİZCE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24,8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29,7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39,1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35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03471" y="128363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YETERLİLİK TESTİ (TYT) SORU TARZLARI NASIL OLACAK?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990"/>
            <a:ext cx="10454864" cy="571135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381050" y="2922890"/>
            <a:ext cx="165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SORULAR ORTAK MÜFREDATTAN OLACAK</a:t>
            </a:r>
          </a:p>
          <a:p>
            <a:pPr algn="ctr"/>
            <a:endParaRPr lang="tr-TR" sz="14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3568720" y="2552187"/>
            <a:ext cx="16587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OKUDUĞUNU ANLAMA VE YORUMLAMA BECERİLERİNİ ÖLÇECEK</a:t>
            </a:r>
          </a:p>
          <a:p>
            <a:endParaRPr lang="tr-TR" sz="14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649903" y="2236914"/>
            <a:ext cx="18430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SOSYAL ALANLARDA</a:t>
            </a:r>
          </a:p>
          <a:p>
            <a:pPr algn="ctr"/>
            <a:r>
              <a:rPr lang="tr-TR" sz="1400" b="1" dirty="0"/>
              <a:t>YİNE ADAYLARIN</a:t>
            </a:r>
            <a:br>
              <a:rPr lang="tr-TR" sz="1400" b="1" dirty="0"/>
            </a:br>
            <a:r>
              <a:rPr lang="tr-TR" sz="1400" b="1" dirty="0"/>
              <a:t>OKUDUĞUNU </a:t>
            </a:r>
            <a:br>
              <a:rPr lang="tr-TR" sz="1400" b="1" dirty="0"/>
            </a:br>
            <a:r>
              <a:rPr lang="tr-TR" sz="1400" b="1" dirty="0" smtClean="0"/>
              <a:t>ANLAMA BECERİLERİ</a:t>
            </a:r>
            <a:endParaRPr lang="tr-TR" sz="1400" b="1" dirty="0"/>
          </a:p>
          <a:p>
            <a:pPr algn="ctr"/>
            <a:r>
              <a:rPr lang="tr-TR" sz="1400" b="1" dirty="0"/>
              <a:t>ÖLÇÜLECEK.</a:t>
            </a:r>
          </a:p>
          <a:p>
            <a:pPr algn="ctr"/>
            <a:endParaRPr lang="tr-TR" sz="1400" b="1" dirty="0"/>
          </a:p>
          <a:p>
            <a:endParaRPr lang="tr-TR" sz="140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7768157" y="1753339"/>
            <a:ext cx="1843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FEN BİLİMLERİ ALANINA YATKINLIĞI VE YORUMLAMA BECERİLERİNİ ÖLÇECEK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105135" y="4484794"/>
            <a:ext cx="2938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MATEMATİK KAVRAMLARINI KULLANMA VE TEMEL MATEMATİK İŞLEMLERİ YAPMA BECERİSİ ÖLÇÜLECEK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6" y="1753339"/>
            <a:ext cx="658255" cy="342293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47" y="1350538"/>
            <a:ext cx="658255" cy="34229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75" y="1150001"/>
            <a:ext cx="658255" cy="342293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18" y="707998"/>
            <a:ext cx="658255" cy="342293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36" y="4234744"/>
            <a:ext cx="658255" cy="3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YETERLİLİK TESTİ (TYT) PUAN TÜRÜ NEDİR? NERELERDE KULLANILIR?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67" y="1138893"/>
            <a:ext cx="2715923" cy="427336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951" y="1138893"/>
            <a:ext cx="2687730" cy="427336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643" y="1138893"/>
            <a:ext cx="2687730" cy="4273365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242892" y="1265757"/>
            <a:ext cx="2210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TYT PUAN TÜRÜ</a:t>
            </a:r>
            <a:endParaRPr lang="tr-TR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4404162" y="1235393"/>
            <a:ext cx="20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KULLANILDIĞI YER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406854" y="1249474"/>
            <a:ext cx="20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KULLANILDIĞI YER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335908" y="2363796"/>
            <a:ext cx="1705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Üniversiteye girişte için yapılan Temel Yeterlilik Testi sonucu oluşan puandır. </a:t>
            </a:r>
            <a:r>
              <a:rPr lang="tr-TR" sz="1800" b="1" dirty="0">
                <a:solidFill>
                  <a:srgbClr val="FF0000"/>
                </a:solidFill>
              </a:rPr>
              <a:t>Tek puan türüdür.</a:t>
            </a:r>
          </a:p>
          <a:p>
            <a:pPr algn="ctr"/>
            <a:endParaRPr lang="tr-TR" sz="1800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4451458" y="2347554"/>
            <a:ext cx="1705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800" b="1" dirty="0" smtClean="0"/>
              <a:t>Ön </a:t>
            </a:r>
            <a:r>
              <a:rPr lang="tr-TR" sz="1800" b="1" dirty="0"/>
              <a:t>Lisans Bölümlerini </a:t>
            </a:r>
          </a:p>
          <a:p>
            <a:pPr algn="ctr"/>
            <a:r>
              <a:rPr lang="tr-TR" sz="1800" b="1" dirty="0"/>
              <a:t>tercih ederken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800" b="1" dirty="0" smtClean="0"/>
              <a:t>Açık öğretim  Ön lisans tercihlerinde</a:t>
            </a:r>
            <a:endParaRPr lang="tr-TR" sz="18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1800" b="1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7488373" y="2259912"/>
            <a:ext cx="1868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Özel Yetenek Sınavına başvuru </a:t>
            </a:r>
            <a:r>
              <a:rPr lang="tr-TR" sz="1800" b="1" dirty="0" smtClean="0"/>
              <a:t>yaparken öğrencilerin TYT puan türündeki puanlarına bakılır.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792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1663" y="720295"/>
            <a:ext cx="7829447" cy="79151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/>
              <a:t>EK </a:t>
            </a:r>
            <a:r>
              <a:rPr lang="tr-TR" b="1" dirty="0" smtClean="0"/>
              <a:t>PUAN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63" y="2447991"/>
            <a:ext cx="7643812" cy="23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5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2192" y="541726"/>
            <a:ext cx="7642975" cy="14689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200" dirty="0" smtClean="0"/>
              <a:t>ÇOCUK GELİŞİMİ BÖLÜMÜ MEZUNLARININ EK PUANIYLA YERLEŞEBİLECEKLERİ ÖN LİSANS BÖLÜMLERİ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304" y="2534919"/>
            <a:ext cx="6859312" cy="2232154"/>
          </a:xfrm>
        </p:spPr>
        <p:txBody>
          <a:bodyPr/>
          <a:lstStyle/>
          <a:p>
            <a:pPr algn="ctr"/>
            <a:r>
              <a:rPr lang="tr-TR" dirty="0" smtClean="0"/>
              <a:t>ÇOCUK GELİŞİMİ</a:t>
            </a:r>
          </a:p>
          <a:p>
            <a:pPr algn="ctr"/>
            <a:r>
              <a:rPr lang="tr-TR" dirty="0" smtClean="0"/>
              <a:t>ENGELLİLER İÇİN GÖLGE ÖĞRETİCİLİK</a:t>
            </a:r>
          </a:p>
          <a:p>
            <a:pPr algn="ctr"/>
            <a:r>
              <a:rPr lang="tr-TR" dirty="0" smtClean="0"/>
              <a:t>ÇOCUK KORUMA VE BAKIM HİZMETLERİ</a:t>
            </a:r>
          </a:p>
          <a:p>
            <a:pPr algn="ctr"/>
            <a:r>
              <a:rPr lang="tr-TR" dirty="0" smtClean="0"/>
              <a:t>SOSYAL HİZMETLER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31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6347511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YETERLİLİK TESTİ (AYT) SORU SAYILARI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2" y="1689722"/>
            <a:ext cx="2102266" cy="32776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22" y="1377961"/>
            <a:ext cx="2302226" cy="35894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712" y="1066199"/>
            <a:ext cx="2502185" cy="39012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561" y="831505"/>
            <a:ext cx="2511251" cy="390121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144" y="4964371"/>
            <a:ext cx="326372" cy="3273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712" y="4964371"/>
            <a:ext cx="326372" cy="3273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058" y="4964371"/>
            <a:ext cx="326372" cy="3273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0433" y="4732724"/>
            <a:ext cx="335438" cy="327375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 rot="21097681">
            <a:off x="447687" y="1505055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Matematik</a:t>
            </a:r>
            <a:endParaRPr lang="tr-TR" sz="1800" b="1" dirty="0"/>
          </a:p>
        </p:txBody>
      </p:sp>
      <p:sp>
        <p:nvSpPr>
          <p:cNvPr id="23" name="Metin kutusu 22"/>
          <p:cNvSpPr txBox="1"/>
          <p:nvPr/>
        </p:nvSpPr>
        <p:spPr>
          <a:xfrm rot="21097681">
            <a:off x="2789067" y="1184539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Edebiyat-Sosyal-1</a:t>
            </a:r>
            <a:endParaRPr lang="tr-TR" sz="1800" b="1" dirty="0"/>
          </a:p>
        </p:txBody>
      </p:sp>
      <p:sp>
        <p:nvSpPr>
          <p:cNvPr id="24" name="Metin kutusu 23"/>
          <p:cNvSpPr txBox="1"/>
          <p:nvPr/>
        </p:nvSpPr>
        <p:spPr>
          <a:xfrm rot="21097681">
            <a:off x="5211476" y="919338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Sosyal Bil.-2</a:t>
            </a:r>
            <a:endParaRPr lang="tr-TR" sz="1800" b="1" dirty="0"/>
          </a:p>
        </p:txBody>
      </p:sp>
      <p:sp>
        <p:nvSpPr>
          <p:cNvPr id="25" name="Metin kutusu 24"/>
          <p:cNvSpPr txBox="1"/>
          <p:nvPr/>
        </p:nvSpPr>
        <p:spPr>
          <a:xfrm rot="21097681">
            <a:off x="7911092" y="669360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Fen Bil.</a:t>
            </a:r>
            <a:endParaRPr lang="tr-TR" sz="18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432001" y="2636072"/>
            <a:ext cx="2102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40 </a:t>
            </a:r>
          </a:p>
          <a:p>
            <a:pPr algn="ctr"/>
            <a:r>
              <a:rPr lang="tr-TR" sz="2800" b="1" dirty="0" smtClean="0"/>
              <a:t>SORU</a:t>
            </a:r>
          </a:p>
          <a:p>
            <a:pPr algn="ctr"/>
            <a:endParaRPr lang="tr-TR" sz="2800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2760243" y="2523253"/>
            <a:ext cx="210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Edebiyat:24 Soru</a:t>
            </a:r>
          </a:p>
          <a:p>
            <a:pPr algn="ctr"/>
            <a:r>
              <a:rPr lang="tr-TR" sz="1800" b="1" dirty="0" smtClean="0"/>
              <a:t>Tarih-1:10 Soru</a:t>
            </a:r>
          </a:p>
          <a:p>
            <a:pPr algn="ctr"/>
            <a:r>
              <a:rPr lang="tr-TR" sz="1800" b="1" dirty="0" smtClean="0"/>
              <a:t>Coğrafya-1:6 Soru</a:t>
            </a:r>
          </a:p>
          <a:p>
            <a:pPr algn="ctr"/>
            <a:endParaRPr lang="tr-TR" sz="18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5334671" y="2324896"/>
            <a:ext cx="2102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Tarih-1:11 Soru</a:t>
            </a:r>
          </a:p>
          <a:p>
            <a:pPr algn="ctr"/>
            <a:r>
              <a:rPr lang="tr-TR" sz="1800" b="1" dirty="0" smtClean="0"/>
              <a:t>Coğrafya-1:11 Soru</a:t>
            </a:r>
          </a:p>
          <a:p>
            <a:pPr algn="ctr"/>
            <a:r>
              <a:rPr lang="tr-TR" sz="1800" b="1" dirty="0" smtClean="0"/>
              <a:t>Din Kül.:6 </a:t>
            </a:r>
            <a:r>
              <a:rPr lang="tr-TR" sz="1800" b="1" dirty="0"/>
              <a:t>Soru</a:t>
            </a:r>
          </a:p>
          <a:p>
            <a:pPr algn="ctr"/>
            <a:r>
              <a:rPr lang="tr-TR" sz="1800" b="1" dirty="0" smtClean="0"/>
              <a:t>Fel. Grb.:12 </a:t>
            </a:r>
            <a:r>
              <a:rPr lang="tr-TR" sz="1800" b="1" dirty="0"/>
              <a:t>Soru</a:t>
            </a:r>
          </a:p>
          <a:p>
            <a:pPr algn="ctr"/>
            <a:endParaRPr lang="tr-TR" sz="1800" b="1" dirty="0" smtClean="0"/>
          </a:p>
          <a:p>
            <a:pPr algn="ctr"/>
            <a:endParaRPr lang="tr-TR" sz="18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7988053" y="2093478"/>
            <a:ext cx="210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Fizik: 14 Soru</a:t>
            </a:r>
          </a:p>
          <a:p>
            <a:pPr algn="ctr"/>
            <a:r>
              <a:rPr lang="tr-TR" sz="1800" b="1" dirty="0" smtClean="0"/>
              <a:t>Kimya: 13 Soru</a:t>
            </a:r>
          </a:p>
          <a:p>
            <a:pPr algn="ctr"/>
            <a:r>
              <a:rPr lang="tr-TR" sz="1800" b="1" dirty="0" smtClean="0"/>
              <a:t>Biyoloji 13 Soru</a:t>
            </a:r>
            <a:endParaRPr lang="tr-TR" sz="18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107250" y="4469374"/>
            <a:ext cx="2102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Geometri Soruları</a:t>
            </a:r>
          </a:p>
          <a:p>
            <a:pPr algn="ctr"/>
            <a:r>
              <a:rPr lang="tr-TR" sz="1100" b="1" dirty="0" smtClean="0"/>
              <a:t>Matematik Testi </a:t>
            </a:r>
          </a:p>
          <a:p>
            <a:pPr algn="ctr"/>
            <a:r>
              <a:rPr lang="tr-TR" sz="1100" b="1" dirty="0" smtClean="0"/>
              <a:t>İçinde yer almaktadır.</a:t>
            </a:r>
            <a:endParaRPr lang="tr-TR" sz="1100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4988048" y="4469374"/>
            <a:ext cx="2102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Felsefe Grubu Sorularında</a:t>
            </a:r>
          </a:p>
          <a:p>
            <a:pPr algn="ctr"/>
            <a:r>
              <a:rPr lang="tr-TR" sz="1100" b="1" dirty="0" smtClean="0"/>
              <a:t>Sosyoloji, Mantık, Psikoloji</a:t>
            </a:r>
          </a:p>
          <a:p>
            <a:pPr algn="ctr"/>
            <a:r>
              <a:rPr lang="tr-TR" sz="1100" b="1" dirty="0" smtClean="0"/>
              <a:t>Dersleri yer almaktadır.</a:t>
            </a:r>
            <a:endParaRPr lang="tr-TR" sz="1100" b="1" dirty="0"/>
          </a:p>
        </p:txBody>
      </p:sp>
    </p:spTree>
    <p:extLst>
      <p:ext uri="{BB962C8B-B14F-4D97-AF65-F5344CB8AC3E}">
        <p14:creationId xmlns:p14="http://schemas.microsoft.com/office/powerpoint/2010/main" val="29304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 TESTİ (YDT) SORU SAYILARI VE SINAV YAPILAN DİLLER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12" y="973685"/>
            <a:ext cx="2347248" cy="500698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53834" y="1534783"/>
            <a:ext cx="498120" cy="98228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53835" y="2290691"/>
            <a:ext cx="498121" cy="98228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53836" y="3802511"/>
            <a:ext cx="498121" cy="98228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53755" y="3017499"/>
            <a:ext cx="498837" cy="98172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53834" y="4587441"/>
            <a:ext cx="498120" cy="982280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2776503" y="1238899"/>
            <a:ext cx="461665" cy="13242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sz="1800" b="1" dirty="0" smtClean="0"/>
              <a:t>SORU SAYISI</a:t>
            </a:r>
            <a:endParaRPr lang="tr-TR" sz="1800" b="1" dirty="0"/>
          </a:p>
        </p:txBody>
      </p:sp>
      <p:sp>
        <p:nvSpPr>
          <p:cNvPr id="17" name="Metin kutusu 16"/>
          <p:cNvSpPr txBox="1"/>
          <p:nvPr/>
        </p:nvSpPr>
        <p:spPr>
          <a:xfrm rot="5400000">
            <a:off x="2299448" y="3368396"/>
            <a:ext cx="1415772" cy="13242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4000" b="1" dirty="0" smtClean="0"/>
              <a:t>80 </a:t>
            </a:r>
          </a:p>
          <a:p>
            <a:pPr algn="ctr"/>
            <a:r>
              <a:rPr lang="tr-TR" sz="4000" b="1" dirty="0" smtClean="0"/>
              <a:t>SORU</a:t>
            </a:r>
            <a:endParaRPr lang="tr-TR" sz="40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411754" y="1214186"/>
            <a:ext cx="364284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YAPILAN DİLLER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508375" y="1820344"/>
            <a:ext cx="2548757" cy="369332"/>
          </a:xfrm>
          <a:prstGeom prst="rect">
            <a:avLst/>
          </a:prstGeom>
          <a:solidFill>
            <a:srgbClr val="B810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İNGİLİZCE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6508374" y="2597166"/>
            <a:ext cx="2548757" cy="369332"/>
          </a:xfrm>
          <a:prstGeom prst="rect">
            <a:avLst/>
          </a:prstGeom>
          <a:solidFill>
            <a:srgbClr val="093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RUSÇA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508374" y="3323696"/>
            <a:ext cx="2548757" cy="369332"/>
          </a:xfrm>
          <a:prstGeom prst="rect">
            <a:avLst/>
          </a:prstGeom>
          <a:solidFill>
            <a:srgbClr val="1242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ARAPÇA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505845" y="4108985"/>
            <a:ext cx="2548757" cy="369332"/>
          </a:xfrm>
          <a:prstGeom prst="rect">
            <a:avLst/>
          </a:prstGeom>
          <a:solidFill>
            <a:srgbClr val="FF5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FRANSIZCA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505844" y="4894274"/>
            <a:ext cx="2548757" cy="369332"/>
          </a:xfrm>
          <a:prstGeom prst="rect">
            <a:avLst/>
          </a:prstGeom>
          <a:solidFill>
            <a:srgbClr val="B810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ALMANCA</a:t>
            </a:r>
          </a:p>
        </p:txBody>
      </p:sp>
      <p:sp>
        <p:nvSpPr>
          <p:cNvPr id="26" name="Metin kutusu 25"/>
          <p:cNvSpPr txBox="1"/>
          <p:nvPr/>
        </p:nvSpPr>
        <p:spPr>
          <a:xfrm rot="16200000">
            <a:off x="7531069" y="2509280"/>
            <a:ext cx="467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Her dil türü için 80 Soru sorulmaktadır. Aday istediği dil türünden sadece tek oturumdan seçim yapmak kaydı ile sınava girebilir.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984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1395</TotalTime>
  <Words>1384</Words>
  <Application>Microsoft Office PowerPoint</Application>
  <PresentationFormat>Özel</PresentationFormat>
  <Paragraphs>427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Roboto Bk</vt:lpstr>
      <vt:lpstr>Trebuchet MS</vt:lpstr>
      <vt:lpstr>Wingdings</vt:lpstr>
      <vt:lpstr>Wingdings 3</vt:lpstr>
      <vt:lpstr>4_Office Theme</vt:lpstr>
      <vt:lpstr>5_Office Theme</vt:lpstr>
      <vt:lpstr>6_Office Theme</vt:lpstr>
      <vt:lpstr>Kristal</vt:lpstr>
      <vt:lpstr>YÜKSEKÖĞRETİM KURUMLAR SINAVI 2023</vt:lpstr>
      <vt:lpstr>PowerPoint Sunusu</vt:lpstr>
      <vt:lpstr>PowerPoint Sunusu</vt:lpstr>
      <vt:lpstr>PowerPoint Sunusu</vt:lpstr>
      <vt:lpstr>PowerPoint Sunusu</vt:lpstr>
      <vt:lpstr>EK PUAN</vt:lpstr>
      <vt:lpstr>ÇOCUK GELİŞİMİ BÖLÜMÜ MEZUNLARININ EK PUANIYLA YERLEŞEBİLECEKLERİ ÖN LİSANS BÖLÜMLERİ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OKUL BİRİNCİLİĞİ KONTENJANI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ÖNEMLİ NOTLAR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Arıf KOÇAK</dc:creator>
  <cp:lastModifiedBy>çpl</cp:lastModifiedBy>
  <cp:revision>91</cp:revision>
  <dcterms:created xsi:type="dcterms:W3CDTF">2022-09-17T17:36:47Z</dcterms:created>
  <dcterms:modified xsi:type="dcterms:W3CDTF">2023-01-12T10:42:01Z</dcterms:modified>
</cp:coreProperties>
</file>